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comment1.xml" ContentType="application/vnd.openxmlformats-officedocument.presentationml.comments+xml"/>
  <Override PartName="/ppt/notesSlides/notesSlide15.xml" ContentType="application/vnd.openxmlformats-officedocument.presentationml.notesSlide+xml"/>
  <Override PartName="/ppt/comments/comment2.xml" ContentType="application/vnd.openxmlformats-officedocument.presentationml.comments+xml"/>
  <Override PartName="/ppt/notesSlides/notesSlide16.xml" ContentType="application/vnd.openxmlformats-officedocument.presentationml.notesSlide+xml"/>
  <Override PartName="/ppt/tags/tag2.xml" ContentType="application/vnd.openxmlformats-officedocument.presentationml.tags+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28"/>
  </p:notesMasterIdLst>
  <p:handoutMasterIdLst>
    <p:handoutMasterId r:id="rId29"/>
  </p:handoutMasterIdLst>
  <p:sldIdLst>
    <p:sldId id="259" r:id="rId5"/>
    <p:sldId id="288" r:id="rId6"/>
    <p:sldId id="305" r:id="rId7"/>
    <p:sldId id="319" r:id="rId8"/>
    <p:sldId id="306" r:id="rId9"/>
    <p:sldId id="307" r:id="rId10"/>
    <p:sldId id="295" r:id="rId11"/>
    <p:sldId id="322" r:id="rId12"/>
    <p:sldId id="323" r:id="rId13"/>
    <p:sldId id="324" r:id="rId14"/>
    <p:sldId id="312" r:id="rId15"/>
    <p:sldId id="315" r:id="rId16"/>
    <p:sldId id="316" r:id="rId17"/>
    <p:sldId id="317" r:id="rId18"/>
    <p:sldId id="318" r:id="rId19"/>
    <p:sldId id="290" r:id="rId20"/>
    <p:sldId id="325" r:id="rId21"/>
    <p:sldId id="298" r:id="rId22"/>
    <p:sldId id="291" r:id="rId23"/>
    <p:sldId id="292" r:id="rId24"/>
    <p:sldId id="293" r:id="rId25"/>
    <p:sldId id="294" r:id="rId26"/>
    <p:sldId id="287"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209" autoAdjust="0"/>
    <p:restoredTop sz="94280" autoAdjust="0"/>
  </p:normalViewPr>
  <p:slideViewPr>
    <p:cSldViewPr>
      <p:cViewPr varScale="1">
        <p:scale>
          <a:sx n="90" d="100"/>
          <a:sy n="90" d="100"/>
        </p:scale>
        <p:origin x="1662" y="90"/>
      </p:cViewPr>
      <p:guideLst>
        <p:guide orient="horz" pos="2160"/>
        <p:guide pos="2880"/>
      </p:guideLst>
    </p:cSldViewPr>
  </p:slideViewPr>
  <p:notesTextViewPr>
    <p:cViewPr>
      <p:scale>
        <a:sx n="3" d="2"/>
        <a:sy n="3" d="2"/>
      </p:scale>
      <p:origin x="0" y="0"/>
    </p:cViewPr>
  </p:notesTextViewPr>
  <p:sorterViewPr>
    <p:cViewPr>
      <p:scale>
        <a:sx n="154" d="100"/>
        <a:sy n="154" d="100"/>
      </p:scale>
      <p:origin x="0" y="0"/>
    </p:cViewPr>
  </p:sorterViewPr>
  <p:notesViewPr>
    <p:cSldViewPr>
      <p:cViewPr varScale="1">
        <p:scale>
          <a:sx n="56" d="100"/>
          <a:sy n="56" d="100"/>
        </p:scale>
        <p:origin x="-287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35" Type="http://schemas.microsoft.com/office/2015/10/relationships/revisionInfo" Target="revisionInfo.xml"/><Relationship Id="rId8" Type="http://schemas.openxmlformats.org/officeDocument/2006/relationships/slide" Target="slides/slide4.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7-12-07T09:33:56.695" idx="2">
    <p:pos x="4348" y="2188"/>
    <p:text>check this in particular... is this what we will do??</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17-12-08T13:37:23.034" idx="4">
    <p:pos x="10" y="10"/>
    <p:text>it is animated!</p:text>
    <p:extLst>
      <p:ext uri="{C676402C-5697-4E1C-873F-D02D1690AC5C}">
        <p15:threadingInfo xmlns:p15="http://schemas.microsoft.com/office/powerpoint/2012/main" timeZoneBias="-180"/>
      </p:ext>
    </p:extLst>
  </p:cm>
  <p:cm authorId="2" dt="2017-12-08T13:37:33.099" idx="5">
    <p:pos x="106" y="106"/>
    <p:text>wanted to have 1 pub/ cluster but I can't find any online for gender and nutrition..</p:text>
    <p:extLst>
      <p:ext uri="{C676402C-5697-4E1C-873F-D02D1690AC5C}">
        <p15:threadingInfo xmlns:p15="http://schemas.microsoft.com/office/powerpoint/2012/main" timeZoneBias="-18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12/11/2017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9313251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12/11/2017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13725984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extLst>
      <p:ext uri="{BB962C8B-B14F-4D97-AF65-F5344CB8AC3E}">
        <p14:creationId xmlns:p14="http://schemas.microsoft.com/office/powerpoint/2010/main" val="21513207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41284019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12</a:t>
            </a:fld>
            <a:endParaRPr lang="en-US"/>
          </a:p>
        </p:txBody>
      </p:sp>
    </p:spTree>
    <p:extLst>
      <p:ext uri="{BB962C8B-B14F-4D97-AF65-F5344CB8AC3E}">
        <p14:creationId xmlns:p14="http://schemas.microsoft.com/office/powerpoint/2010/main" val="3814295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4035351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16395215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15</a:t>
            </a:fld>
            <a:endParaRPr lang="en-US"/>
          </a:p>
        </p:txBody>
      </p:sp>
    </p:spTree>
    <p:extLst>
      <p:ext uri="{BB962C8B-B14F-4D97-AF65-F5344CB8AC3E}">
        <p14:creationId xmlns:p14="http://schemas.microsoft.com/office/powerpoint/2010/main" val="11164031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693FD4-8F83-4EF7-AC3F-0DC0388986B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245039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18</a:t>
            </a:fld>
            <a:endParaRPr lang="en-US"/>
          </a:p>
        </p:txBody>
      </p:sp>
    </p:spTree>
    <p:extLst>
      <p:ext uri="{BB962C8B-B14F-4D97-AF65-F5344CB8AC3E}">
        <p14:creationId xmlns:p14="http://schemas.microsoft.com/office/powerpoint/2010/main" val="31984166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23</a:t>
            </a:fld>
            <a:endParaRPr lang="en-US"/>
          </a:p>
        </p:txBody>
      </p:sp>
    </p:spTree>
    <p:extLst>
      <p:ext uri="{BB962C8B-B14F-4D97-AF65-F5344CB8AC3E}">
        <p14:creationId xmlns:p14="http://schemas.microsoft.com/office/powerpoint/2010/main" val="4173190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3</a:t>
            </a:fld>
            <a:endParaRPr lang="en-US" dirty="0"/>
          </a:p>
        </p:txBody>
      </p:sp>
    </p:spTree>
    <p:extLst>
      <p:ext uri="{BB962C8B-B14F-4D97-AF65-F5344CB8AC3E}">
        <p14:creationId xmlns:p14="http://schemas.microsoft.com/office/powerpoint/2010/main" val="1959599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255A76-33A5-4BB1-A614-68D10D90C2DF}" type="slidenum">
              <a:rPr lang="en-US" smtClean="0"/>
              <a:t>4</a:t>
            </a:fld>
            <a:endParaRPr lang="en-US"/>
          </a:p>
        </p:txBody>
      </p:sp>
    </p:spTree>
    <p:extLst>
      <p:ext uri="{BB962C8B-B14F-4D97-AF65-F5344CB8AC3E}">
        <p14:creationId xmlns:p14="http://schemas.microsoft.com/office/powerpoint/2010/main" val="28237743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608826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1008247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7</a:t>
            </a:fld>
            <a:endParaRPr lang="en-US"/>
          </a:p>
        </p:txBody>
      </p:sp>
    </p:spTree>
    <p:extLst>
      <p:ext uri="{BB962C8B-B14F-4D97-AF65-F5344CB8AC3E}">
        <p14:creationId xmlns:p14="http://schemas.microsoft.com/office/powerpoint/2010/main" val="3471350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33377198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extLst>
      <p:ext uri="{BB962C8B-B14F-4D97-AF65-F5344CB8AC3E}">
        <p14:creationId xmlns:p14="http://schemas.microsoft.com/office/powerpoint/2010/main" val="41821393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pPr>
                <a:defRPr/>
              </a:pPr>
              <a:t>10</a:t>
            </a:fld>
            <a:endParaRPr lang="en-US"/>
          </a:p>
        </p:txBody>
      </p:sp>
    </p:spTree>
    <p:extLst>
      <p:ext uri="{BB962C8B-B14F-4D97-AF65-F5344CB8AC3E}">
        <p14:creationId xmlns:p14="http://schemas.microsoft.com/office/powerpoint/2010/main" val="1635104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livestock.cgiar.org/" TargetMode="External"/><Relationship Id="rId7"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hyperlink" Target="http://www.cgiar.org/about-us/our-funders" TargetMode="External"/><Relationship Id="rId5" Type="http://schemas.openxmlformats.org/officeDocument/2006/relationships/image" Target="cid:image001.png@01D16D8C.9C905A10" TargetMode="Externa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752600" y="2133600"/>
            <a:ext cx="6324600" cy="685800"/>
          </a:xfrm>
        </p:spPr>
        <p:txBody>
          <a:bodyPr>
            <a:normAutofit/>
          </a:bodyPr>
          <a:lstStyle>
            <a:lvl1pPr marL="0" indent="0" algn="ctr">
              <a:buNone/>
              <a:defRPr sz="3600">
                <a:solidFill>
                  <a:schemeClr val="tx1">
                    <a:lumMod val="50000"/>
                    <a:lumOff val="50000"/>
                  </a:schemeClr>
                </a:solidFill>
              </a:defRPr>
            </a:lvl1pPr>
          </a:lstStyle>
          <a:p>
            <a:pPr lvl="0"/>
            <a:r>
              <a:rPr lang="en-US" dirty="0"/>
              <a:t>Title of presentation </a:t>
            </a:r>
          </a:p>
        </p:txBody>
      </p:sp>
      <p:sp>
        <p:nvSpPr>
          <p:cNvPr id="11" name="Text Placeholder 10"/>
          <p:cNvSpPr>
            <a:spLocks noGrp="1"/>
          </p:cNvSpPr>
          <p:nvPr>
            <p:ph type="body" sz="quarter" idx="11" hasCustomPrompt="1"/>
          </p:nvPr>
        </p:nvSpPr>
        <p:spPr>
          <a:xfrm>
            <a:off x="1752600" y="3581400"/>
            <a:ext cx="6324600" cy="495300"/>
          </a:xfrm>
        </p:spPr>
        <p:txBody>
          <a:bodyPr>
            <a:normAutofit/>
          </a:bodyPr>
          <a:lstStyle>
            <a:lvl1pPr marL="0" indent="0" algn="ctr">
              <a:buNone/>
              <a:defRPr sz="2400" i="1">
                <a:solidFill>
                  <a:schemeClr val="tx1">
                    <a:lumMod val="50000"/>
                    <a:lumOff val="50000"/>
                  </a:schemeClr>
                </a:solidFill>
              </a:defRPr>
            </a:lvl1pPr>
          </a:lstStyle>
          <a:p>
            <a:pPr lvl="0"/>
            <a:r>
              <a:rPr lang="en-US" dirty="0"/>
              <a:t>Author(s)</a:t>
            </a:r>
          </a:p>
        </p:txBody>
      </p:sp>
      <p:sp>
        <p:nvSpPr>
          <p:cNvPr id="13" name="Text Placeholder 12"/>
          <p:cNvSpPr>
            <a:spLocks noGrp="1"/>
          </p:cNvSpPr>
          <p:nvPr>
            <p:ph type="body" sz="quarter" idx="12" hasCustomPrompt="1"/>
          </p:nvPr>
        </p:nvSpPr>
        <p:spPr>
          <a:xfrm>
            <a:off x="1752600" y="4572000"/>
            <a:ext cx="6324600" cy="762000"/>
          </a:xfrm>
        </p:spPr>
        <p:txBody>
          <a:bodyPr>
            <a:normAutofit/>
          </a:bodyPr>
          <a:lstStyle>
            <a:lvl1pPr marL="0" indent="0" algn="ctr">
              <a:buNone/>
              <a:defRPr sz="2000">
                <a:solidFill>
                  <a:schemeClr val="tx1">
                    <a:lumMod val="50000"/>
                    <a:lumOff val="50000"/>
                  </a:schemeClr>
                </a:solidFill>
              </a:defRPr>
            </a:lvl1pPr>
          </a:lstStyle>
          <a:p>
            <a:pPr>
              <a:defRPr/>
            </a:pPr>
            <a:r>
              <a:rPr lang="en-US" sz="2000" dirty="0">
                <a:solidFill>
                  <a:prstClr val="white">
                    <a:lumMod val="65000"/>
                  </a:prstClr>
                </a:solidFill>
              </a:rPr>
              <a:t>Event name, Place, Date(s)</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50012" y="5943600"/>
            <a:ext cx="5633274" cy="663321"/>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657350"/>
          </a:xfrm>
          <a:prstGeom prst="rect">
            <a:avLst/>
          </a:prstGeom>
        </p:spPr>
      </p:pic>
    </p:spTree>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0" y="0"/>
            <a:ext cx="1645089" cy="6858000"/>
          </a:xfrm>
          <a:prstGeom prst="rect">
            <a:avLst/>
          </a:prstGeom>
        </p:spPr>
      </p:pic>
      <p:sp>
        <p:nvSpPr>
          <p:cNvPr id="10" name="Text Placeholder 9"/>
          <p:cNvSpPr>
            <a:spLocks noGrp="1"/>
          </p:cNvSpPr>
          <p:nvPr>
            <p:ph type="body" sz="quarter" idx="11" hasCustomPrompt="1"/>
          </p:nvPr>
        </p:nvSpPr>
        <p:spPr>
          <a:xfrm>
            <a:off x="1295400" y="228600"/>
            <a:ext cx="7543800" cy="1143000"/>
          </a:xfrm>
        </p:spPr>
        <p:txBody>
          <a:bodyPr>
            <a:noAutofit/>
          </a:bodyPr>
          <a:lstStyle>
            <a:lvl1pPr marL="0" indent="0">
              <a:buNone/>
              <a:defRPr sz="3000"/>
            </a:lvl1pPr>
            <a:lvl2pPr marL="457200" indent="0">
              <a:buNone/>
              <a:defRPr/>
            </a:lvl2pPr>
            <a:lvl3pPr marL="914400" indent="0">
              <a:buNone/>
              <a:defRPr/>
            </a:lvl3pPr>
            <a:lvl4pPr marL="1371600" indent="0">
              <a:buNone/>
              <a:defRPr/>
            </a:lvl4pPr>
            <a:lvl5pPr marL="1828800" indent="0">
              <a:buNone/>
              <a:defRPr/>
            </a:lvl5pPr>
          </a:lstStyle>
          <a:p>
            <a:pPr lvl="0"/>
            <a:r>
              <a:rPr lang="en-US" dirty="0"/>
              <a:t>Page title minimum of 30 points and maximum</a:t>
            </a:r>
            <a:br>
              <a:rPr lang="en-US" dirty="0"/>
            </a:br>
            <a:r>
              <a:rPr lang="en-US" dirty="0"/>
              <a:t>of two lines</a:t>
            </a:r>
          </a:p>
        </p:txBody>
      </p:sp>
      <p:sp>
        <p:nvSpPr>
          <p:cNvPr id="12" name="Text Placeholder 11"/>
          <p:cNvSpPr>
            <a:spLocks noGrp="1"/>
          </p:cNvSpPr>
          <p:nvPr>
            <p:ph type="body" sz="quarter" idx="12" hasCustomPrompt="1"/>
          </p:nvPr>
        </p:nvSpPr>
        <p:spPr>
          <a:xfrm>
            <a:off x="1371600" y="1905000"/>
            <a:ext cx="7467600" cy="3810000"/>
          </a:xfrm>
        </p:spPr>
        <p:txBody>
          <a:bodyPr/>
          <a:lstStyle>
            <a:lvl1pPr marL="342900" marR="0" indent="-342900" algn="l" defTabSz="914400" rtl="0" eaLnBrk="1" fontAlgn="base" latinLnBrk="0" hangingPunct="1">
              <a:lnSpc>
                <a:spcPct val="200000"/>
              </a:lnSpc>
              <a:spcBef>
                <a:spcPct val="20000"/>
              </a:spcBef>
              <a:spcAft>
                <a:spcPts val="1200"/>
              </a:spcAft>
              <a:buClrTx/>
              <a:buSzTx/>
              <a:buFont typeface="Arial" pitchFamily="34" charset="0"/>
              <a:buChar char="•"/>
              <a:tabLst/>
              <a:defRPr sz="2400"/>
            </a:lvl1pPr>
            <a:lvl2pPr marL="7429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a:lvl2pPr>
            <a:lvl3pPr marL="11430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3pPr>
            <a:lvl4pPr marL="16002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4pPr>
            <a:lvl5pPr marL="2057400" marR="0" indent="-228600" algn="l" defTabSz="914400" rtl="0" eaLnBrk="1" fontAlgn="auto" latinLnBrk="0" hangingPunct="1">
              <a:lnSpc>
                <a:spcPct val="100000"/>
              </a:lnSpc>
              <a:spcBef>
                <a:spcPct val="20000"/>
              </a:spcBef>
              <a:spcAft>
                <a:spcPts val="0"/>
              </a:spcAft>
              <a:buClrTx/>
              <a:buSzTx/>
              <a:buFont typeface="Arial" pitchFamily="34" charset="0"/>
              <a:buChar char="»"/>
              <a:tabLst/>
              <a:defRPr/>
            </a:lvl5pPr>
          </a:lstStyle>
          <a:p>
            <a:pPr marL="342900" marR="0" lvl="0" indent="-342900" algn="l" defTabSz="914400" rtl="0" eaLnBrk="1" fontAlgn="base" latinLnBrk="0" hangingPunct="1">
              <a:lnSpc>
                <a:spcPct val="200000"/>
              </a:lnSpc>
              <a:spcBef>
                <a:spcPct val="20000"/>
              </a:spcBef>
              <a:spcAft>
                <a:spcPts val="1200"/>
              </a:spcAft>
              <a:buClrTx/>
              <a:buSzTx/>
              <a:buFont typeface="Arial" pitchFamily="34" charset="0"/>
              <a:buChar char="•"/>
              <a:tabLst/>
              <a:defRPr/>
            </a:pPr>
            <a:r>
              <a:rPr kumimoji="0" lang="en-US" sz="2600"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200" b="0" i="0" u="none" strike="noStrike" kern="1200" cap="none" spc="0" normalizeH="0" baseline="0" noProof="0" dirty="0">
                <a:ln>
                  <a:noFill/>
                </a:ln>
                <a:solidFill>
                  <a:prstClr val="black"/>
                </a:solidFill>
                <a:effectLst/>
                <a:uLnTx/>
                <a:uFillTx/>
                <a:latin typeface="+mn-lt"/>
                <a:ea typeface="+mn-ea"/>
                <a:cs typeface="+mn-cs"/>
              </a:rPr>
              <a:t>Font type is Calibri</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1600200" marR="0" lvl="3"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2057400" marR="0" lvl="4"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parator pag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752600" y="2514600"/>
            <a:ext cx="6324600" cy="2438400"/>
          </a:xfrm>
        </p:spPr>
        <p:txBody>
          <a:bodyPr>
            <a:normAutofit/>
          </a:bodyPr>
          <a:lstStyle>
            <a:lvl1pPr marL="0" indent="0" algn="ctr">
              <a:buNone/>
              <a:defRPr sz="3600">
                <a:solidFill>
                  <a:schemeClr val="tx1">
                    <a:lumMod val="50000"/>
                    <a:lumOff val="50000"/>
                  </a:schemeClr>
                </a:solidFill>
              </a:defRPr>
            </a:lvl1pPr>
          </a:lstStyle>
          <a:p>
            <a:pPr lvl="0"/>
            <a:r>
              <a:rPr lang="en-US" dirty="0"/>
              <a:t>Separator Page </a:t>
            </a:r>
            <a:br>
              <a:rPr lang="en-US" dirty="0"/>
            </a:br>
            <a:r>
              <a:rPr lang="en-US" dirty="0"/>
              <a:t>Minimum 0f 30 point </a:t>
            </a:r>
            <a:br>
              <a:rPr lang="en-US" dirty="0"/>
            </a:br>
            <a:r>
              <a:rPr lang="en-US" dirty="0"/>
              <a:t>and maximum of 2 lines</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657350"/>
          </a:xfrm>
          <a:prstGeom prst="rect">
            <a:avLst/>
          </a:prstGeom>
        </p:spPr>
      </p:pic>
    </p:spTree>
    <p:extLst>
      <p:ext uri="{BB962C8B-B14F-4D97-AF65-F5344CB8AC3E}">
        <p14:creationId xmlns:p14="http://schemas.microsoft.com/office/powerpoint/2010/main" val="3062134617"/>
      </p:ext>
    </p:extLst>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icture">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1524000" y="381000"/>
            <a:ext cx="7239000" cy="6248400"/>
          </a:xfrm>
        </p:spPr>
        <p:txBody>
          <a:bodyPr/>
          <a:lstStyle>
            <a:lvl1pPr>
              <a:defRPr/>
            </a:lvl1pPr>
          </a:lstStyle>
          <a:p>
            <a:r>
              <a:rPr lang="en-US" dirty="0"/>
              <a:t>Click on the Icon to add a picture</a:t>
            </a:r>
          </a:p>
        </p:txBody>
      </p:sp>
      <p:pic>
        <p:nvPicPr>
          <p:cNvPr id="3" name="Picture 2"/>
          <p:cNvPicPr>
            <a:picLocks noChangeAspect="1"/>
          </p:cNvPicPr>
          <p:nvPr userDrawn="1"/>
        </p:nvPicPr>
        <p:blipFill>
          <a:blip r:embed="rId2"/>
          <a:stretch>
            <a:fillRect/>
          </a:stretch>
        </p:blipFill>
        <p:spPr>
          <a:xfrm>
            <a:off x="0" y="0"/>
            <a:ext cx="1645089"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stretch>
            <a:fillRect/>
          </a:stretch>
        </p:blipFill>
        <p:spPr>
          <a:xfrm>
            <a:off x="0" y="0"/>
            <a:ext cx="1645089" cy="6858000"/>
          </a:xfrm>
          <a:prstGeom prst="rect">
            <a:avLst/>
          </a:prstGeom>
        </p:spPr>
      </p:pic>
      <p:sp>
        <p:nvSpPr>
          <p:cNvPr id="9" name="TextBox 8"/>
          <p:cNvSpPr txBox="1"/>
          <p:nvPr userDrawn="1"/>
        </p:nvSpPr>
        <p:spPr>
          <a:xfrm>
            <a:off x="2177100" y="2057400"/>
            <a:ext cx="4891467" cy="1354217"/>
          </a:xfrm>
          <a:prstGeom prst="rect">
            <a:avLst/>
          </a:prstGeom>
          <a:noFill/>
        </p:spPr>
        <p:txBody>
          <a:bodyPr wrap="none" rtlCol="0">
            <a:spAutoFit/>
          </a:bodyPr>
          <a:lstStyle/>
          <a:p>
            <a:pPr algn="ctr"/>
            <a:r>
              <a:rPr kumimoji="0" lang="en-US" sz="2400" b="0" i="0" u="none" strike="noStrike" kern="1200" cap="none" spc="0" normalizeH="0" baseline="0" noProof="0" dirty="0">
                <a:ln>
                  <a:noFill/>
                </a:ln>
                <a:solidFill>
                  <a:prstClr val="white">
                    <a:lumMod val="65000"/>
                  </a:prstClr>
                </a:solidFill>
                <a:effectLst/>
                <a:uLnTx/>
                <a:uFillTx/>
                <a:latin typeface="+mn-lt"/>
                <a:ea typeface="+mj-ea"/>
                <a:cs typeface="Arial" pitchFamily="34" charset="0"/>
              </a:rPr>
              <a:t>CGIAR Research Program on Livestock</a:t>
            </a:r>
            <a:br>
              <a:rPr kumimoji="0" lang="en-US" sz="2400" b="0" i="0" u="none" strike="noStrike" kern="1200" cap="none" spc="0" normalizeH="0" baseline="0" noProof="0" dirty="0">
                <a:ln>
                  <a:noFill/>
                </a:ln>
                <a:solidFill>
                  <a:prstClr val="black"/>
                </a:solidFill>
                <a:effectLst/>
                <a:uLnTx/>
                <a:uFillTx/>
                <a:latin typeface="+mn-lt"/>
                <a:ea typeface="+mj-ea"/>
                <a:cs typeface="Arial" pitchFamily="34" charset="0"/>
              </a:rPr>
            </a:br>
            <a:br>
              <a:rPr kumimoji="0" lang="en-US" sz="2000" b="0" i="0" u="none" strike="noStrike" kern="1200" cap="none" spc="0" normalizeH="0" baseline="0" noProof="0" dirty="0">
                <a:ln>
                  <a:noFill/>
                </a:ln>
                <a:solidFill>
                  <a:prstClr val="black"/>
                </a:solidFill>
                <a:effectLst/>
                <a:uLnTx/>
                <a:uFillTx/>
                <a:latin typeface="+mn-lt"/>
                <a:ea typeface="+mj-ea"/>
                <a:cs typeface="Arial" pitchFamily="34" charset="0"/>
              </a:rPr>
            </a:br>
            <a:r>
              <a:rPr kumimoji="0" lang="en-US" sz="2000" b="0" i="0" u="none" strike="noStrike" kern="1200" cap="none" spc="0" normalizeH="0" baseline="0" noProof="0" dirty="0">
                <a:ln>
                  <a:noFill/>
                </a:ln>
                <a:solidFill>
                  <a:prstClr val="black"/>
                </a:solidFill>
                <a:effectLst/>
                <a:uLnTx/>
                <a:uFillTx/>
                <a:latin typeface="+mn-lt"/>
                <a:ea typeface="+mj-ea"/>
                <a:cs typeface="Arial" pitchFamily="34" charset="0"/>
                <a:hlinkClick r:id="rId3"/>
              </a:rPr>
              <a:t>livestock.cgiar.org</a:t>
            </a:r>
            <a:br>
              <a:rPr kumimoji="0" lang="en-US" sz="1800" b="0" i="0" u="none" strike="noStrike" kern="1200" cap="none" spc="0" normalizeH="0" baseline="0" noProof="0" dirty="0">
                <a:ln>
                  <a:noFill/>
                </a:ln>
                <a:solidFill>
                  <a:prstClr val="black"/>
                </a:solidFill>
                <a:effectLst/>
                <a:uLnTx/>
                <a:uFillTx/>
                <a:latin typeface="Arial" pitchFamily="34" charset="0"/>
                <a:ea typeface="+mj-ea"/>
                <a:cs typeface="Arial" pitchFamily="34" charset="0"/>
              </a:rPr>
            </a:br>
            <a:endParaRPr lang="en-US" dirty="0"/>
          </a:p>
        </p:txBody>
      </p:sp>
      <p:sp>
        <p:nvSpPr>
          <p:cNvPr id="7" name="TextBox 6"/>
          <p:cNvSpPr txBox="1"/>
          <p:nvPr userDrawn="1"/>
        </p:nvSpPr>
        <p:spPr>
          <a:xfrm>
            <a:off x="1295400" y="5983069"/>
            <a:ext cx="7543800" cy="461665"/>
          </a:xfrm>
          <a:prstGeom prst="rect">
            <a:avLst/>
          </a:prstGeom>
          <a:noFill/>
        </p:spPr>
        <p:txBody>
          <a:bodyPr wrap="square" rtlCol="0">
            <a:spAutoFit/>
          </a:bodyPr>
          <a:lstStyle/>
          <a:p>
            <a:pPr algn="ctr"/>
            <a:r>
              <a:rPr lang="en-US" sz="1200" dirty="0"/>
              <a:t>The </a:t>
            </a:r>
            <a:r>
              <a:rPr lang="en-US" sz="1200" b="1" dirty="0"/>
              <a:t>CGIAR Research Program on Livestock </a:t>
            </a:r>
            <a:r>
              <a:rPr lang="en-US" sz="1200" dirty="0"/>
              <a:t>aims to increase the productivity and profitability</a:t>
            </a:r>
            <a:r>
              <a:rPr lang="en-GB" sz="1200" kern="1200" dirty="0">
                <a:solidFill>
                  <a:schemeClr val="tx1"/>
                </a:solidFill>
                <a:effectLst/>
                <a:latin typeface="+mn-lt"/>
                <a:ea typeface="+mn-ea"/>
                <a:cs typeface="+mn-cs"/>
              </a:rPr>
              <a:t> of livestock </a:t>
            </a:r>
            <a:r>
              <a:rPr lang="en-GB" sz="1200" kern="1200" dirty="0" err="1">
                <a:solidFill>
                  <a:schemeClr val="tx1"/>
                </a:solidFill>
                <a:effectLst/>
                <a:latin typeface="+mn-lt"/>
                <a:ea typeface="+mn-ea"/>
                <a:cs typeface="+mn-cs"/>
              </a:rPr>
              <a:t>agri</a:t>
            </a:r>
            <a:r>
              <a:rPr lang="en-GB" sz="1200" kern="1200" dirty="0">
                <a:solidFill>
                  <a:schemeClr val="tx1"/>
                </a:solidFill>
                <a:effectLst/>
                <a:latin typeface="+mn-lt"/>
                <a:ea typeface="+mn-ea"/>
                <a:cs typeface="+mn-cs"/>
              </a:rPr>
              <a:t>-food systems in sustainable ways, making meat, milk and eggs more available and affordable across the developing world</a:t>
            </a:r>
            <a:r>
              <a:rPr lang="en-US" sz="1200" dirty="0"/>
              <a:t>.</a:t>
            </a:r>
          </a:p>
        </p:txBody>
      </p:sp>
      <p:sp>
        <p:nvSpPr>
          <p:cNvPr id="10" name="TextBox 6"/>
          <p:cNvSpPr txBox="1">
            <a:spLocks noChangeArrowheads="1"/>
          </p:cNvSpPr>
          <p:nvPr userDrawn="1"/>
        </p:nvSpPr>
        <p:spPr bwMode="auto">
          <a:xfrm>
            <a:off x="2514600"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1" name="Picture 10" descr="cc-by 88x31.png"/>
          <p:cNvPicPr/>
          <p:nvPr userDrawn="1"/>
        </p:nvPicPr>
        <p:blipFill>
          <a:blip r:embed="rId4" r:link="rId5" cstate="email">
            <a:extLst>
              <a:ext uri="{28A0092B-C50C-407E-A947-70E740481C1C}">
                <a14:useLocalDpi xmlns:a14="http://schemas.microsoft.com/office/drawing/2010/main" val="0"/>
              </a:ext>
            </a:extLst>
          </a:blip>
          <a:srcRect/>
          <a:stretch>
            <a:fillRect/>
          </a:stretch>
        </p:blipFill>
        <p:spPr bwMode="auto">
          <a:xfrm>
            <a:off x="1927860" y="6569511"/>
            <a:ext cx="586740" cy="207645"/>
          </a:xfrm>
          <a:prstGeom prst="rect">
            <a:avLst/>
          </a:prstGeom>
          <a:noFill/>
          <a:ln>
            <a:noFill/>
          </a:ln>
        </p:spPr>
      </p:pic>
      <p:sp>
        <p:nvSpPr>
          <p:cNvPr id="14" name="TextBox 13"/>
          <p:cNvSpPr txBox="1"/>
          <p:nvPr userDrawn="1"/>
        </p:nvSpPr>
        <p:spPr>
          <a:xfrm>
            <a:off x="1295400" y="4992469"/>
            <a:ext cx="7543800" cy="461665"/>
          </a:xfrm>
          <a:prstGeom prst="rect">
            <a:avLst/>
          </a:prstGeom>
          <a:noFill/>
        </p:spPr>
        <p:txBody>
          <a:bodyPr wrap="square" rtlCol="0">
            <a:spAutoFit/>
          </a:bodyPr>
          <a:lstStyle/>
          <a:p>
            <a:r>
              <a:rPr lang="en-GB" sz="1200" kern="1200" dirty="0">
                <a:solidFill>
                  <a:schemeClr val="tx1"/>
                </a:solidFill>
                <a:effectLst/>
                <a:latin typeface="+mn-lt"/>
                <a:ea typeface="+mn-ea"/>
                <a:cs typeface="+mn-cs"/>
              </a:rPr>
              <a:t>The program thanks all donors and organizations which globally support its work through their contributions to the </a:t>
            </a:r>
            <a:r>
              <a:rPr lang="en-GB" sz="1200" u="sng" kern="1200" dirty="0">
                <a:solidFill>
                  <a:schemeClr val="tx1"/>
                </a:solidFill>
                <a:effectLst/>
                <a:latin typeface="+mn-lt"/>
                <a:ea typeface="+mn-ea"/>
                <a:cs typeface="+mn-cs"/>
                <a:hlinkClick r:id="rId6"/>
              </a:rPr>
              <a:t>CGIAR system</a:t>
            </a:r>
            <a:endParaRPr lang="en-US" sz="1200" kern="1200" dirty="0">
              <a:solidFill>
                <a:schemeClr val="tx1"/>
              </a:solidFill>
              <a:effectLst/>
              <a:latin typeface="+mn-lt"/>
              <a:ea typeface="+mn-ea"/>
              <a:cs typeface="+mn-cs"/>
            </a:endParaRPr>
          </a:p>
        </p:txBody>
      </p:sp>
      <p:pic>
        <p:nvPicPr>
          <p:cNvPr id="3" name="Picture 2"/>
          <p:cNvPicPr>
            <a:picLocks noChangeAspect="1"/>
          </p:cNvPicPr>
          <p:nvPr userDrawn="1"/>
        </p:nvPicPr>
        <p:blipFill>
          <a:blip r:embed="rId7" cstate="email">
            <a:extLst>
              <a:ext uri="{28A0092B-C50C-407E-A947-70E740481C1C}">
                <a14:useLocalDpi xmlns:a14="http://schemas.microsoft.com/office/drawing/2010/main" val="0"/>
              </a:ext>
            </a:extLst>
          </a:blip>
          <a:stretch>
            <a:fillRect/>
          </a:stretch>
        </p:blipFill>
        <p:spPr>
          <a:xfrm>
            <a:off x="2057400" y="3818286"/>
            <a:ext cx="5387340" cy="634362"/>
          </a:xfrm>
          <a:prstGeom prst="rect">
            <a:avLst/>
          </a:prstGeom>
        </p:spPr>
      </p:pic>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99D376-B48F-43F3-9E84-A8D1070BF17D}" type="datetimeFigureOut">
              <a:rPr lang="en-US" smtClean="0"/>
              <a:t>12/11/2017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A165EE0-D776-4449-B3FC-F013A71619C3}" type="slidenum">
              <a:rPr lang="en-US" smtClean="0"/>
              <a:t>‹#›</a:t>
            </a:fld>
            <a:endParaRPr lang="en-US" dirty="0"/>
          </a:p>
        </p:txBody>
      </p:sp>
    </p:spTree>
    <p:extLst>
      <p:ext uri="{BB962C8B-B14F-4D97-AF65-F5344CB8AC3E}">
        <p14:creationId xmlns:p14="http://schemas.microsoft.com/office/powerpoint/2010/main" val="36327450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6800" y="274638"/>
            <a:ext cx="77724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1600200"/>
            <a:ext cx="77724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81" r:id="rId3"/>
    <p:sldLayoutId id="2147483680" r:id="rId4"/>
    <p:sldLayoutId id="2147483652" r:id="rId5"/>
    <p:sldLayoutId id="2147483682" r:id="rId6"/>
  </p:sldLayoutIdLst>
  <p:transition spd="slow">
    <p:wipe dir="d"/>
  </p:transition>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comments" Target="../comments/commen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62500" lnSpcReduction="20000"/>
          </a:bodyPr>
          <a:lstStyle/>
          <a:p>
            <a:r>
              <a:rPr lang="en-US" dirty="0">
                <a:solidFill>
                  <a:schemeClr val="tx1"/>
                </a:solidFill>
              </a:rPr>
              <a:t>Flagship on Livestock Livelihoods and </a:t>
            </a:r>
            <a:r>
              <a:rPr lang="en-US" dirty="0" err="1">
                <a:solidFill>
                  <a:schemeClr val="tx1"/>
                </a:solidFill>
              </a:rPr>
              <a:t>Agri</a:t>
            </a:r>
            <a:r>
              <a:rPr lang="en-US" dirty="0">
                <a:solidFill>
                  <a:schemeClr val="tx1"/>
                </a:solidFill>
              </a:rPr>
              <a:t>-food Systems</a:t>
            </a:r>
          </a:p>
        </p:txBody>
      </p:sp>
      <p:sp>
        <p:nvSpPr>
          <p:cNvPr id="3" name="Text Placeholder 2"/>
          <p:cNvSpPr>
            <a:spLocks noGrp="1"/>
          </p:cNvSpPr>
          <p:nvPr>
            <p:ph type="body" sz="quarter" idx="11"/>
          </p:nvPr>
        </p:nvSpPr>
        <p:spPr/>
        <p:txBody>
          <a:bodyPr>
            <a:normAutofit fontScale="70000" lnSpcReduction="20000"/>
          </a:bodyPr>
          <a:lstStyle/>
          <a:p>
            <a:r>
              <a:rPr lang="en-US" dirty="0">
                <a:solidFill>
                  <a:schemeClr val="tx1"/>
                </a:solidFill>
              </a:rPr>
              <a:t>S. Staal, K.M. Rich, N. de Haan, P. Dominguez-Salas, I. Baltenweck</a:t>
            </a:r>
          </a:p>
        </p:txBody>
      </p:sp>
      <p:sp>
        <p:nvSpPr>
          <p:cNvPr id="7" name="Text Placeholder 6"/>
          <p:cNvSpPr>
            <a:spLocks noGrp="1"/>
          </p:cNvSpPr>
          <p:nvPr>
            <p:ph type="body" sz="quarter" idx="12"/>
          </p:nvPr>
        </p:nvSpPr>
        <p:spPr/>
        <p:txBody>
          <a:bodyPr/>
          <a:lstStyle/>
          <a:p>
            <a:r>
              <a:rPr lang="en-US" dirty="0">
                <a:solidFill>
                  <a:schemeClr val="tx1"/>
                </a:solidFill>
              </a:rPr>
              <a:t>Livestock CRP ISC Meeting </a:t>
            </a:r>
          </a:p>
          <a:p>
            <a:r>
              <a:rPr lang="en-US" dirty="0">
                <a:solidFill>
                  <a:schemeClr val="tx1"/>
                </a:solidFill>
              </a:rPr>
              <a:t>Dec 12-14 2017</a:t>
            </a:r>
          </a:p>
        </p:txBody>
      </p:sp>
    </p:spTree>
    <p:custDataLst>
      <p:tags r:id="rId1"/>
    </p:custData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943708" y="250522"/>
            <a:ext cx="7543800" cy="606669"/>
          </a:xfrm>
        </p:spPr>
        <p:txBody>
          <a:bodyPr/>
          <a:lstStyle/>
          <a:p>
            <a:r>
              <a:rPr lang="en-GB" b="1" dirty="0"/>
              <a:t>Value Proposition for CoA 2 Product Lines</a:t>
            </a:r>
          </a:p>
        </p:txBody>
      </p:sp>
      <p:sp>
        <p:nvSpPr>
          <p:cNvPr id="6" name="Text Placeholder 5"/>
          <p:cNvSpPr>
            <a:spLocks noGrp="1"/>
          </p:cNvSpPr>
          <p:nvPr>
            <p:ph type="body" sz="quarter" idx="12"/>
          </p:nvPr>
        </p:nvSpPr>
        <p:spPr>
          <a:xfrm>
            <a:off x="621323" y="996460"/>
            <a:ext cx="7866185" cy="5337837"/>
          </a:xfrm>
        </p:spPr>
        <p:txBody>
          <a:bodyPr>
            <a:normAutofit fontScale="85000" lnSpcReduction="10000"/>
          </a:bodyPr>
          <a:lstStyle/>
          <a:p>
            <a:pPr marL="457200" indent="-457200">
              <a:lnSpc>
                <a:spcPct val="120000"/>
              </a:lnSpc>
              <a:spcBef>
                <a:spcPts val="0"/>
              </a:spcBef>
              <a:spcAft>
                <a:spcPts val="0"/>
              </a:spcAft>
              <a:buFont typeface="+mj-lt"/>
              <a:buAutoNum type="arabicPeriod" startAt="3"/>
            </a:pPr>
            <a:r>
              <a:rPr lang="en-GB" sz="2000" b="1" dirty="0"/>
              <a:t>Packages of gender &amp; youth responsive institutional and technical innovations</a:t>
            </a:r>
          </a:p>
          <a:p>
            <a:pPr marL="857250" lvl="1" indent="-457200">
              <a:lnSpc>
                <a:spcPct val="120000"/>
              </a:lnSpc>
              <a:spcBef>
                <a:spcPts val="0"/>
              </a:spcBef>
              <a:buFont typeface="Arial" charset="0"/>
              <a:buChar char="•"/>
            </a:pPr>
            <a:r>
              <a:rPr lang="en-GB" sz="2000" i="1" dirty="0"/>
              <a:t>What is it: </a:t>
            </a:r>
            <a:r>
              <a:rPr lang="en-GB" sz="2000" dirty="0"/>
              <a:t>Framework and analyses on how to take into account women and youth needs, capabilities and interest when designing and implementing institutional and technical livestock innovations, and how these innovations impact back on gender and social norms</a:t>
            </a:r>
          </a:p>
          <a:p>
            <a:pPr marL="857250" lvl="1" indent="-457200">
              <a:lnSpc>
                <a:spcPct val="120000"/>
              </a:lnSpc>
              <a:spcBef>
                <a:spcPts val="0"/>
              </a:spcBef>
              <a:buFont typeface="Arial" charset="0"/>
              <a:buChar char="•"/>
            </a:pPr>
            <a:r>
              <a:rPr lang="en-GB" sz="2000" i="1" dirty="0"/>
              <a:t>Clients:</a:t>
            </a:r>
            <a:r>
              <a:rPr lang="en-GB" sz="2000" dirty="0"/>
              <a:t> Donors, private sector, national governments, researchers</a:t>
            </a:r>
          </a:p>
          <a:p>
            <a:pPr marL="857250" lvl="1" indent="-457200">
              <a:lnSpc>
                <a:spcPct val="120000"/>
              </a:lnSpc>
              <a:spcBef>
                <a:spcPts val="0"/>
              </a:spcBef>
              <a:buFont typeface="Arial" charset="0"/>
              <a:buChar char="•"/>
            </a:pPr>
            <a:r>
              <a:rPr lang="en-GB" sz="2000" i="1" dirty="0"/>
              <a:t>Utility:</a:t>
            </a:r>
            <a:r>
              <a:rPr lang="en-GB" sz="2000" dirty="0"/>
              <a:t> (1) Guidance on gender and youth- responsive technologies and institutional solutions and (2) impact of these technologies and institutional solutions on gender and social equity</a:t>
            </a:r>
          </a:p>
          <a:p>
            <a:pPr marL="857250" lvl="1" indent="-457200">
              <a:lnSpc>
                <a:spcPct val="120000"/>
              </a:lnSpc>
              <a:spcBef>
                <a:spcPts val="0"/>
              </a:spcBef>
              <a:buFont typeface="Arial" charset="0"/>
              <a:buChar char="•"/>
            </a:pPr>
            <a:endParaRPr lang="en-GB" sz="2000" dirty="0"/>
          </a:p>
          <a:p>
            <a:pPr marL="457200" indent="-457200">
              <a:lnSpc>
                <a:spcPct val="120000"/>
              </a:lnSpc>
              <a:spcBef>
                <a:spcPts val="0"/>
              </a:spcBef>
              <a:spcAft>
                <a:spcPts val="0"/>
              </a:spcAft>
              <a:buFont typeface="+mj-lt"/>
              <a:buAutoNum type="arabicPeriod" startAt="3"/>
            </a:pPr>
            <a:r>
              <a:rPr lang="en-GB" sz="2000" b="1" dirty="0"/>
              <a:t>Gender-transformative approaches developed and entry points developed</a:t>
            </a:r>
          </a:p>
          <a:p>
            <a:pPr lvl="1">
              <a:lnSpc>
                <a:spcPct val="120000"/>
              </a:lnSpc>
              <a:spcBef>
                <a:spcPts val="0"/>
              </a:spcBef>
              <a:buFont typeface="Arial" charset="0"/>
              <a:buChar char="•"/>
            </a:pPr>
            <a:r>
              <a:rPr lang="en-GB" sz="2000" i="1" dirty="0"/>
              <a:t>What is it: </a:t>
            </a:r>
            <a:r>
              <a:rPr lang="en-GB" sz="2000" dirty="0"/>
              <a:t>Tool and approaches to maximise livestock potential to support women empowerment</a:t>
            </a:r>
          </a:p>
          <a:p>
            <a:pPr lvl="1">
              <a:lnSpc>
                <a:spcPct val="120000"/>
              </a:lnSpc>
              <a:spcBef>
                <a:spcPts val="0"/>
              </a:spcBef>
              <a:buFont typeface="Arial" charset="0"/>
              <a:buChar char="•"/>
            </a:pPr>
            <a:r>
              <a:rPr lang="en-GB" sz="2000" i="1" dirty="0"/>
              <a:t>Clients:</a:t>
            </a:r>
            <a:r>
              <a:rPr lang="en-GB" sz="2000" dirty="0"/>
              <a:t> Ministries of Livestock/Agriculture and gender, CRP, donors, private sector</a:t>
            </a:r>
          </a:p>
          <a:p>
            <a:pPr lvl="1">
              <a:lnSpc>
                <a:spcPct val="120000"/>
              </a:lnSpc>
              <a:spcBef>
                <a:spcPts val="0"/>
              </a:spcBef>
              <a:buFont typeface="Arial" charset="0"/>
              <a:buChar char="•"/>
            </a:pPr>
            <a:r>
              <a:rPr lang="en-GB" sz="2000" i="1" dirty="0"/>
              <a:t>Utility: </a:t>
            </a:r>
            <a:r>
              <a:rPr lang="en-GB" sz="2000" dirty="0"/>
              <a:t>Guidance on what approaches to promote for greater women empowerment through livestock</a:t>
            </a:r>
          </a:p>
          <a:p>
            <a:pPr marL="0" indent="0">
              <a:lnSpc>
                <a:spcPct val="120000"/>
              </a:lnSpc>
              <a:spcBef>
                <a:spcPts val="0"/>
              </a:spcBef>
              <a:buNone/>
            </a:pPr>
            <a:endParaRPr lang="en-GB" dirty="0"/>
          </a:p>
        </p:txBody>
      </p:sp>
    </p:spTree>
    <p:extLst>
      <p:ext uri="{BB962C8B-B14F-4D97-AF65-F5344CB8AC3E}">
        <p14:creationId xmlns:p14="http://schemas.microsoft.com/office/powerpoint/2010/main" val="3218607092"/>
      </p:ext>
    </p:extLst>
  </p:cSld>
  <p:clrMapOvr>
    <a:masterClrMapping/>
  </p:clrMapOvr>
  <p:transition spd="slow">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Picture Placeholder 3"/>
          <p:cNvGraphicFramePr>
            <a:graphicFrameLocks noGrp="1"/>
          </p:cNvGraphicFramePr>
          <p:nvPr>
            <p:ph type="pic" sz="quarter" idx="10"/>
            <p:extLst/>
          </p:nvPr>
        </p:nvGraphicFramePr>
        <p:xfrm>
          <a:off x="685799" y="990601"/>
          <a:ext cx="8293512" cy="2088802"/>
        </p:xfrm>
        <a:graphic>
          <a:graphicData uri="http://schemas.openxmlformats.org/drawingml/2006/table">
            <a:tbl>
              <a:tblPr firstRow="1" firstCol="1" bandRow="1">
                <a:tableStyleId>{69012ECD-51FC-41F1-AA8D-1B2483CD663E}</a:tableStyleId>
              </a:tblPr>
              <a:tblGrid>
                <a:gridCol w="756983">
                  <a:extLst>
                    <a:ext uri="{9D8B030D-6E8A-4147-A177-3AD203B41FA5}">
                      <a16:colId xmlns:a16="http://schemas.microsoft.com/office/drawing/2014/main" val="20000"/>
                    </a:ext>
                  </a:extLst>
                </a:gridCol>
                <a:gridCol w="3759161">
                  <a:extLst>
                    <a:ext uri="{9D8B030D-6E8A-4147-A177-3AD203B41FA5}">
                      <a16:colId xmlns:a16="http://schemas.microsoft.com/office/drawing/2014/main" val="20001"/>
                    </a:ext>
                  </a:extLst>
                </a:gridCol>
                <a:gridCol w="629561">
                  <a:extLst>
                    <a:ext uri="{9D8B030D-6E8A-4147-A177-3AD203B41FA5}">
                      <a16:colId xmlns:a16="http://schemas.microsoft.com/office/drawing/2014/main" val="20002"/>
                    </a:ext>
                  </a:extLst>
                </a:gridCol>
                <a:gridCol w="629561">
                  <a:extLst>
                    <a:ext uri="{9D8B030D-6E8A-4147-A177-3AD203B41FA5}">
                      <a16:colId xmlns:a16="http://schemas.microsoft.com/office/drawing/2014/main" val="20003"/>
                    </a:ext>
                  </a:extLst>
                </a:gridCol>
                <a:gridCol w="314781">
                  <a:extLst>
                    <a:ext uri="{9D8B030D-6E8A-4147-A177-3AD203B41FA5}">
                      <a16:colId xmlns:a16="http://schemas.microsoft.com/office/drawing/2014/main" val="20004"/>
                    </a:ext>
                  </a:extLst>
                </a:gridCol>
                <a:gridCol w="314781">
                  <a:extLst>
                    <a:ext uri="{9D8B030D-6E8A-4147-A177-3AD203B41FA5}">
                      <a16:colId xmlns:a16="http://schemas.microsoft.com/office/drawing/2014/main" val="1361904463"/>
                    </a:ext>
                  </a:extLst>
                </a:gridCol>
                <a:gridCol w="629562">
                  <a:extLst>
                    <a:ext uri="{9D8B030D-6E8A-4147-A177-3AD203B41FA5}">
                      <a16:colId xmlns:a16="http://schemas.microsoft.com/office/drawing/2014/main" val="20005"/>
                    </a:ext>
                  </a:extLst>
                </a:gridCol>
                <a:gridCol w="629561">
                  <a:extLst>
                    <a:ext uri="{9D8B030D-6E8A-4147-A177-3AD203B41FA5}">
                      <a16:colId xmlns:a16="http://schemas.microsoft.com/office/drawing/2014/main" val="20006"/>
                    </a:ext>
                  </a:extLst>
                </a:gridCol>
                <a:gridCol w="629561">
                  <a:extLst>
                    <a:ext uri="{9D8B030D-6E8A-4147-A177-3AD203B41FA5}">
                      <a16:colId xmlns:a16="http://schemas.microsoft.com/office/drawing/2014/main" val="20007"/>
                    </a:ext>
                  </a:extLst>
                </a:gridCol>
              </a:tblGrid>
              <a:tr h="103793">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Main Activity </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Main Outputs &amp; Milestones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2017</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2018</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2019</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a:p>
                  </a:txBody>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2020</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2021</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2022</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03793">
                <a:tc rowSpan="9">
                  <a:txBody>
                    <a:bodyPr/>
                    <a:lstStyle/>
                    <a:p>
                      <a:pPr marL="0" marR="0" algn="l">
                        <a:lnSpc>
                          <a:spcPct val="115000"/>
                        </a:lnSpc>
                        <a:spcBef>
                          <a:spcPts val="0"/>
                        </a:spcBef>
                        <a:spcAft>
                          <a:spcPts val="0"/>
                        </a:spcAft>
                      </a:pPr>
                      <a:r>
                        <a:rPr lang="en-US" sz="700" baseline="0" dirty="0">
                          <a:latin typeface="+mj-lt"/>
                        </a:rPr>
                        <a:t>Improved understanding of impact of nutrition-sensitive livestock-related interventions </a:t>
                      </a:r>
                    </a:p>
                    <a:p>
                      <a:pPr marL="0" marR="0" algn="l">
                        <a:lnSpc>
                          <a:spcPct val="115000"/>
                        </a:lnSpc>
                        <a:spcBef>
                          <a:spcPts val="0"/>
                        </a:spcBef>
                        <a:spcAft>
                          <a:spcPts val="0"/>
                        </a:spcAft>
                      </a:pPr>
                      <a:r>
                        <a:rPr lang="en-US" sz="700" dirty="0">
                          <a:latin typeface="+mj-lt"/>
                        </a:rPr>
                        <a:t>to guide decision making towards enhanced </a:t>
                      </a:r>
                      <a:r>
                        <a:rPr lang="en-US" sz="700" dirty="0">
                          <a:solidFill>
                            <a:prstClr val="black"/>
                          </a:solidFill>
                          <a:latin typeface="Calibri" charset="0"/>
                          <a:ea typeface="Calibri" charset="0"/>
                          <a:cs typeface="Calibri" charset="0"/>
                        </a:rPr>
                        <a:t>availability, affordability, access and utilization of ASFs</a:t>
                      </a:r>
                      <a:endParaRPr lang="en-US" sz="700" dirty="0">
                        <a:latin typeface="+mj-lt"/>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700" u="sng" dirty="0">
                          <a:effectLst/>
                          <a:latin typeface="+mj-lt"/>
                          <a:ea typeface="Arial Unicode MS" panose="020B0604020202020204" pitchFamily="34" charset="-128"/>
                          <a:cs typeface="Arial Unicode MS" panose="020B0604020202020204" pitchFamily="34" charset="-128"/>
                        </a:rPr>
                        <a:t>Key activities</a:t>
                      </a:r>
                      <a:r>
                        <a:rPr lang="en-US" sz="700" u="sng" baseline="0" dirty="0">
                          <a:effectLst/>
                          <a:latin typeface="+mj-lt"/>
                          <a:ea typeface="Arial Unicode MS" panose="020B0604020202020204" pitchFamily="34" charset="-128"/>
                          <a:cs typeface="Arial Unicode MS" panose="020B0604020202020204" pitchFamily="34" charset="-128"/>
                        </a:rPr>
                        <a:t> and outputs</a:t>
                      </a: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fr-FR"/>
                    </a:p>
                  </a:txBody>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r h="0">
                <a:tc vMerge="1">
                  <a:txBody>
                    <a:bodyPr/>
                    <a:lstStyle/>
                    <a:p>
                      <a:endParaRPr lang="en-US"/>
                    </a:p>
                  </a:txBody>
                  <a:tcPr/>
                </a:tc>
                <a:tc>
                  <a:txBody>
                    <a:bodyPr/>
                    <a:lstStyle/>
                    <a:p>
                      <a:pPr marL="0" marR="0">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1) Set of articles documenting the key impact pathways from livestock keeping to nutrition and identifying most relevant determinants and entry points in selected priority countries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Discovery</a:t>
                      </a:r>
                    </a:p>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gridSpan="2">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Delivery</a:t>
                      </a: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fr-FR"/>
                    </a:p>
                  </a:txBody>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118425">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700" dirty="0">
                          <a:effectLst/>
                          <a:latin typeface="+mj-lt"/>
                          <a:ea typeface="Arial Unicode MS" panose="020B0604020202020204" pitchFamily="34" charset="-128"/>
                          <a:cs typeface="Arial Unicode MS" panose="020B0604020202020204" pitchFamily="34" charset="-128"/>
                        </a:rPr>
                        <a:t>2) Set of toolkits and articles on the impact of nutrition-sensitive livestock interventions on nutrition security</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Discovery</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ED6"/>
                    </a:solidFill>
                  </a:tcPr>
                </a:tc>
                <a:tc hMerge="1">
                  <a:txBody>
                    <a:bodyPr/>
                    <a:lstStyle/>
                    <a:p>
                      <a:endParaRPr lang="fr-FR"/>
                    </a:p>
                  </a:txBody>
                  <a:tcPr/>
                </a:tc>
                <a:tc gridSpan="2">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Delivery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0">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700" dirty="0">
                          <a:effectLst/>
                          <a:latin typeface="+mj-lt"/>
                          <a:ea typeface="Arial Unicode MS" panose="020B0604020202020204" pitchFamily="34" charset="-128"/>
                          <a:cs typeface="Arial Unicode MS" panose="020B0604020202020204" pitchFamily="34" charset="-128"/>
                        </a:rPr>
                        <a:t>3) Dissemination of consolidated evidence on the livestock to nutrition pathways framework</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700" dirty="0">
                          <a:effectLst/>
                          <a:latin typeface="+mj-lt"/>
                          <a:ea typeface="Arial Unicode MS" panose="020B0604020202020204" pitchFamily="34" charset="-128"/>
                          <a:cs typeface="Arial Unicode MS" panose="020B0604020202020204" pitchFamily="34" charset="-128"/>
                        </a:rPr>
                        <a:t>Delivery</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algn="ctr">
                        <a:lnSpc>
                          <a:spcPct val="115000"/>
                        </a:lnSpc>
                        <a:spcBef>
                          <a:spcPts val="0"/>
                        </a:spcBef>
                        <a:spcAft>
                          <a:spcPts val="0"/>
                        </a:spcAft>
                      </a:pPr>
                      <a:r>
                        <a:rPr lang="en-US" sz="700" kern="1200" dirty="0">
                          <a:solidFill>
                            <a:schemeClr val="tx1"/>
                          </a:solidFill>
                          <a:effectLst/>
                          <a:latin typeface="+mn-lt"/>
                          <a:ea typeface="Arial Unicode MS" panose="020B0604020202020204" pitchFamily="34" charset="-128"/>
                          <a:cs typeface="Arial Unicode MS" panose="020B0604020202020204" pitchFamily="34" charset="-128"/>
                        </a:rPr>
                        <a:t>Scaling</a:t>
                      </a: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0010"/>
                  </a:ext>
                </a:extLst>
              </a:tr>
              <a:tr h="0">
                <a:tc vMerge="1">
                  <a:txBody>
                    <a:bodyPr/>
                    <a:lstStyle/>
                    <a:p>
                      <a:endParaRPr lang="en-US"/>
                    </a:p>
                  </a:txBody>
                  <a:tcPr/>
                </a:tc>
                <a:tc>
                  <a:txBody>
                    <a:bodyPr/>
                    <a:lstStyle/>
                    <a:p>
                      <a:pPr marL="0" marR="0">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4) Refinement of interventions and dissemination of the evidence on interventions that work and how they work </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gridSpan="2">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Delivery</a:t>
                      </a:r>
                    </a:p>
                  </a:txBody>
                  <a:tcPr marL="34290" marR="0" marT="0" marB="0" anchor="ctr">
                    <a:lnL>
                      <a:noFill/>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Scaling</a:t>
                      </a:r>
                    </a:p>
                  </a:txBody>
                  <a:tcPr marL="3429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0004"/>
                  </a:ext>
                </a:extLst>
              </a:tr>
              <a:tr h="125890">
                <a:tc vMerge="1">
                  <a:txBody>
                    <a:bodyPr/>
                    <a:lstStyle/>
                    <a:p>
                      <a:endParaRPr lang="en-US"/>
                    </a:p>
                  </a:txBody>
                  <a:tcPr/>
                </a:tc>
                <a:tc>
                  <a:txBody>
                    <a:bodyPr/>
                    <a:lstStyle/>
                    <a:p>
                      <a:pPr marL="0" marR="0">
                        <a:lnSpc>
                          <a:spcPct val="115000"/>
                        </a:lnSpc>
                        <a:spcBef>
                          <a:spcPts val="0"/>
                        </a:spcBef>
                        <a:spcAft>
                          <a:spcPts val="0"/>
                        </a:spcAft>
                      </a:pPr>
                      <a:r>
                        <a:rPr lang="en-US" sz="700" u="sng" dirty="0">
                          <a:effectLst/>
                          <a:latin typeface="+mj-lt"/>
                          <a:ea typeface="Arial Unicode MS" panose="020B0604020202020204" pitchFamily="34" charset="-128"/>
                          <a:cs typeface="Arial Unicode MS" panose="020B0604020202020204" pitchFamily="34" charset="-128"/>
                        </a:rPr>
                        <a:t>Milestones</a:t>
                      </a: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fr-FR"/>
                    </a:p>
                  </a:txBody>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5"/>
                  </a:ext>
                </a:extLst>
              </a:tr>
              <a:tr h="115305">
                <a:tc vMerge="1">
                  <a:txBody>
                    <a:bodyPr/>
                    <a:lstStyle/>
                    <a:p>
                      <a:endParaRPr lang="en-US"/>
                    </a:p>
                  </a:txBody>
                  <a:tcPr/>
                </a:tc>
                <a:tc>
                  <a:txBody>
                    <a:bodyPr/>
                    <a:lstStyle/>
                    <a:p>
                      <a:pPr marL="0" marR="0">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A) Body of evidence on impact pathways between livestock keeping and improved nutrition disseminated</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3793">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700" dirty="0">
                          <a:effectLst/>
                          <a:latin typeface="+mj-lt"/>
                          <a:ea typeface="Arial Unicode MS" panose="020B0604020202020204" pitchFamily="34" charset="-128"/>
                          <a:cs typeface="Arial Unicode MS" panose="020B0604020202020204" pitchFamily="34" charset="-128"/>
                        </a:rPr>
                        <a:t>B) Body of evidence on nutrition- sensitive interventions at market </a:t>
                      </a:r>
                      <a:r>
                        <a:rPr lang="en-US" sz="700">
                          <a:effectLst/>
                          <a:latin typeface="+mj-lt"/>
                          <a:ea typeface="Arial Unicode MS" panose="020B0604020202020204" pitchFamily="34" charset="-128"/>
                          <a:cs typeface="Arial Unicode MS" panose="020B0604020202020204" pitchFamily="34" charset="-128"/>
                        </a:rPr>
                        <a:t>and community levels </a:t>
                      </a:r>
                      <a:r>
                        <a:rPr lang="en-US" sz="700" dirty="0">
                          <a:effectLst/>
                          <a:latin typeface="+mj-lt"/>
                          <a:ea typeface="Arial Unicode MS" panose="020B0604020202020204" pitchFamily="34" charset="-128"/>
                          <a:cs typeface="Arial Unicode MS" panose="020B0604020202020204" pitchFamily="34" charset="-128"/>
                        </a:rPr>
                        <a:t>disseminated</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X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106005">
                <a:tc vMerge="1">
                  <a:txBody>
                    <a:bodyPr/>
                    <a:lstStyle/>
                    <a:p>
                      <a:endParaRPr lang="en-US"/>
                    </a:p>
                  </a:txBody>
                  <a:tcPr/>
                </a:tc>
                <a:tc>
                  <a:txBody>
                    <a:bodyPr/>
                    <a:lstStyle/>
                    <a:p>
                      <a:pPr marL="0" marR="0">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C) National and international development agencies and policymakers use analyses of nutrition-sensitive livestock interventions to guide priority setting </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X</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1"/>
                  </a:ext>
                </a:extLst>
              </a:tr>
            </a:tbl>
          </a:graphicData>
        </a:graphic>
      </p:graphicFrame>
      <p:sp>
        <p:nvSpPr>
          <p:cNvPr id="5" name="Text Placeholder 1"/>
          <p:cNvSpPr txBox="1">
            <a:spLocks/>
          </p:cNvSpPr>
          <p:nvPr/>
        </p:nvSpPr>
        <p:spPr>
          <a:xfrm>
            <a:off x="838200" y="17318"/>
            <a:ext cx="8214356" cy="1143000"/>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CoA 3, Product line 1: Menu of approaches for nutrition-sensitive livestock-related interventions</a:t>
            </a:r>
          </a:p>
        </p:txBody>
      </p:sp>
      <p:sp>
        <p:nvSpPr>
          <p:cNvPr id="13" name="TextBox 12"/>
          <p:cNvSpPr txBox="1"/>
          <p:nvPr/>
        </p:nvSpPr>
        <p:spPr>
          <a:xfrm>
            <a:off x="533400" y="3429860"/>
            <a:ext cx="1986728" cy="1785104"/>
          </a:xfrm>
          <a:prstGeom prst="rect">
            <a:avLst/>
          </a:prstGeom>
          <a:noFill/>
          <a:ln>
            <a:solidFill>
              <a:schemeClr val="accent1"/>
            </a:solidFill>
          </a:ln>
        </p:spPr>
        <p:txBody>
          <a:bodyPr wrap="square" rtlCol="0">
            <a:spAutoFit/>
          </a:bodyPr>
          <a:lstStyle/>
          <a:p>
            <a:r>
              <a:rPr lang="en-US" sz="1000" b="1" dirty="0"/>
              <a:t>Main outputs:</a:t>
            </a:r>
          </a:p>
          <a:p>
            <a:pPr marL="171450" indent="-171450">
              <a:buFont typeface="Arial" charset="0"/>
              <a:buChar char="•"/>
            </a:pPr>
            <a:r>
              <a:rPr lang="en-US" sz="1000" dirty="0"/>
              <a:t>Analysis of the relationship between different livestock species and nutrition, in different countries</a:t>
            </a:r>
          </a:p>
          <a:p>
            <a:pPr marL="171450" indent="-171450">
              <a:buFont typeface="Arial" charset="0"/>
              <a:buChar char="•"/>
            </a:pPr>
            <a:r>
              <a:rPr lang="en-US" sz="1000" dirty="0"/>
              <a:t>Testing of interventions at market level and/or community level to </a:t>
            </a:r>
            <a:r>
              <a:rPr lang="en-US" sz="1000" dirty="0" err="1"/>
              <a:t>maximise</a:t>
            </a:r>
            <a:r>
              <a:rPr lang="en-US" sz="1000" dirty="0"/>
              <a:t> benefits of livestock on nutrition</a:t>
            </a:r>
          </a:p>
          <a:p>
            <a:endParaRPr lang="en-US" sz="1000" dirty="0"/>
          </a:p>
        </p:txBody>
      </p:sp>
      <p:sp>
        <p:nvSpPr>
          <p:cNvPr id="14" name="TextBox 13"/>
          <p:cNvSpPr txBox="1"/>
          <p:nvPr/>
        </p:nvSpPr>
        <p:spPr>
          <a:xfrm>
            <a:off x="2892491" y="5077641"/>
            <a:ext cx="2606039" cy="1477328"/>
          </a:xfrm>
          <a:prstGeom prst="rect">
            <a:avLst/>
          </a:prstGeom>
          <a:noFill/>
          <a:ln>
            <a:solidFill>
              <a:schemeClr val="accent1"/>
            </a:solidFill>
          </a:ln>
        </p:spPr>
        <p:txBody>
          <a:bodyPr wrap="square" rtlCol="0">
            <a:spAutoFit/>
          </a:bodyPr>
          <a:lstStyle/>
          <a:p>
            <a:r>
              <a:rPr lang="en-US" sz="1000" b="1" dirty="0"/>
              <a:t>Who is involved:</a:t>
            </a:r>
          </a:p>
          <a:p>
            <a:r>
              <a:rPr lang="en-US" sz="1000" i="1" dirty="0"/>
              <a:t>Lead scientists:</a:t>
            </a:r>
          </a:p>
          <a:p>
            <a:r>
              <a:rPr lang="en-US" sz="1000" dirty="0"/>
              <a:t>Paula Dominguez- Salas; Isabelle Baltenweck; James Rao, Emily Ouma, Alessandra Galie</a:t>
            </a:r>
          </a:p>
          <a:p>
            <a:r>
              <a:rPr lang="en-US" sz="1000" i="1" dirty="0"/>
              <a:t>CRP partners:</a:t>
            </a:r>
          </a:p>
          <a:p>
            <a:r>
              <a:rPr lang="en-US" sz="1000" dirty="0"/>
              <a:t>ILRI</a:t>
            </a:r>
          </a:p>
          <a:p>
            <a:r>
              <a:rPr lang="en-US" sz="1000" i="1" dirty="0"/>
              <a:t>Collaborators:</a:t>
            </a:r>
          </a:p>
          <a:p>
            <a:r>
              <a:rPr lang="en-US" sz="1000" dirty="0"/>
              <a:t>LSHTM, Emory University, SUA (Tanzania), Makerere University (Uganda)</a:t>
            </a:r>
          </a:p>
        </p:txBody>
      </p:sp>
      <p:sp>
        <p:nvSpPr>
          <p:cNvPr id="15" name="TextBox 14"/>
          <p:cNvSpPr txBox="1"/>
          <p:nvPr/>
        </p:nvSpPr>
        <p:spPr>
          <a:xfrm>
            <a:off x="4832555" y="3509349"/>
            <a:ext cx="3628103" cy="1169551"/>
          </a:xfrm>
          <a:prstGeom prst="rect">
            <a:avLst/>
          </a:prstGeom>
          <a:solidFill>
            <a:schemeClr val="bg1"/>
          </a:solidFill>
          <a:ln>
            <a:solidFill>
              <a:schemeClr val="accent1"/>
            </a:solidFill>
          </a:ln>
        </p:spPr>
        <p:txBody>
          <a:bodyPr wrap="square" rtlCol="0">
            <a:spAutoFit/>
          </a:bodyPr>
          <a:lstStyle/>
          <a:p>
            <a:r>
              <a:rPr lang="en-US" sz="1000" b="1" dirty="0">
                <a:latin typeface="Calibri" charset="0"/>
                <a:ea typeface="Calibri" charset="0"/>
                <a:cs typeface="Calibri" charset="0"/>
              </a:rPr>
              <a:t>To implement it:</a:t>
            </a:r>
          </a:p>
          <a:p>
            <a:r>
              <a:rPr lang="en-US" sz="1000" i="1" dirty="0">
                <a:latin typeface="Calibri" charset="0"/>
                <a:ea typeface="Calibri" charset="0"/>
                <a:cs typeface="Calibri" charset="0"/>
              </a:rPr>
              <a:t>Key W3/bilateral projects:</a:t>
            </a:r>
          </a:p>
          <a:p>
            <a:pPr marL="285750" indent="-285750">
              <a:buFont typeface="Arial" panose="020B0604020202020204" pitchFamily="34" charset="0"/>
              <a:buChar char="•"/>
            </a:pPr>
            <a:r>
              <a:rPr lang="en-US" sz="1000" dirty="0" err="1">
                <a:latin typeface="Calibri" charset="0"/>
                <a:ea typeface="Calibri" charset="0"/>
                <a:cs typeface="Calibri" charset="0"/>
              </a:rPr>
              <a:t>MoreMilk</a:t>
            </a:r>
            <a:r>
              <a:rPr lang="en-US" sz="1000" dirty="0">
                <a:latin typeface="Calibri" charset="0"/>
                <a:ea typeface="Calibri" charset="0"/>
                <a:cs typeface="Calibri" charset="0"/>
              </a:rPr>
              <a:t>- SBCC component</a:t>
            </a:r>
          </a:p>
          <a:p>
            <a:pPr marL="285750" indent="-285750">
              <a:buFont typeface="Arial" panose="020B0604020202020204" pitchFamily="34" charset="0"/>
              <a:buChar char="•"/>
            </a:pPr>
            <a:r>
              <a:rPr lang="en-US" sz="1000" dirty="0">
                <a:latin typeface="Calibri" charset="0"/>
                <a:ea typeface="Calibri" charset="0"/>
                <a:cs typeface="Calibri" charset="0"/>
              </a:rPr>
              <a:t>Drivers of ASF choice and consumption</a:t>
            </a:r>
          </a:p>
          <a:p>
            <a:pPr marL="285750" indent="-285750">
              <a:buFont typeface="Arial" panose="020B0604020202020204" pitchFamily="34" charset="0"/>
              <a:buChar char="•"/>
            </a:pPr>
            <a:r>
              <a:rPr lang="en-US" sz="1000" dirty="0">
                <a:latin typeface="Calibri" charset="0"/>
                <a:ea typeface="Calibri" charset="0"/>
                <a:cs typeface="Calibri" charset="0"/>
              </a:rPr>
              <a:t>Enhancing milk quality for improved nutrition, Rwanda LSIL</a:t>
            </a:r>
          </a:p>
          <a:p>
            <a:r>
              <a:rPr lang="en-US" sz="1000" i="1" dirty="0">
                <a:latin typeface="Calibri" charset="0"/>
                <a:ea typeface="Calibri" charset="0"/>
                <a:cs typeface="Calibri" charset="0"/>
              </a:rPr>
              <a:t>W1/2 activities</a:t>
            </a:r>
            <a:r>
              <a:rPr lang="en-US" sz="1000" dirty="0">
                <a:latin typeface="Calibri" charset="0"/>
                <a:ea typeface="Calibri" charset="0"/>
                <a:cs typeface="Calibri" charset="0"/>
              </a:rPr>
              <a:t>: Cross country comparison</a:t>
            </a:r>
          </a:p>
          <a:p>
            <a:r>
              <a:rPr lang="en-US" sz="1000" i="1" dirty="0">
                <a:latin typeface="Calibri" charset="0"/>
                <a:ea typeface="Calibri" charset="0"/>
                <a:cs typeface="Calibri" charset="0"/>
              </a:rPr>
              <a:t>Other CRPs</a:t>
            </a:r>
            <a:r>
              <a:rPr lang="en-US" sz="1000" dirty="0">
                <a:latin typeface="Calibri" charset="0"/>
                <a:ea typeface="Calibri" charset="0"/>
                <a:cs typeface="Calibri" charset="0"/>
              </a:rPr>
              <a:t>:  A4NH</a:t>
            </a:r>
          </a:p>
        </p:txBody>
      </p:sp>
    </p:spTree>
    <p:extLst>
      <p:ext uri="{BB962C8B-B14F-4D97-AF65-F5344CB8AC3E}">
        <p14:creationId xmlns:p14="http://schemas.microsoft.com/office/powerpoint/2010/main" val="408997214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943708" y="250522"/>
            <a:ext cx="7543800" cy="606669"/>
          </a:xfrm>
        </p:spPr>
        <p:txBody>
          <a:bodyPr/>
          <a:lstStyle/>
          <a:p>
            <a:r>
              <a:rPr lang="en-GB" b="1" dirty="0"/>
              <a:t>Value Proposition for CoA 3 Product Lines</a:t>
            </a:r>
          </a:p>
        </p:txBody>
      </p:sp>
      <p:sp>
        <p:nvSpPr>
          <p:cNvPr id="6" name="Text Placeholder 5"/>
          <p:cNvSpPr>
            <a:spLocks noGrp="1"/>
          </p:cNvSpPr>
          <p:nvPr>
            <p:ph type="body" sz="quarter" idx="12"/>
          </p:nvPr>
        </p:nvSpPr>
        <p:spPr>
          <a:xfrm>
            <a:off x="621323" y="996460"/>
            <a:ext cx="7866185" cy="5337837"/>
          </a:xfrm>
        </p:spPr>
        <p:txBody>
          <a:bodyPr>
            <a:normAutofit/>
          </a:bodyPr>
          <a:lstStyle/>
          <a:p>
            <a:pPr marL="457200" indent="-457200">
              <a:lnSpc>
                <a:spcPct val="120000"/>
              </a:lnSpc>
              <a:spcBef>
                <a:spcPts val="0"/>
              </a:spcBef>
              <a:spcAft>
                <a:spcPts val="0"/>
              </a:spcAft>
              <a:buFont typeface="+mj-lt"/>
              <a:buAutoNum type="arabicPeriod" startAt="5"/>
            </a:pPr>
            <a:r>
              <a:rPr lang="en-US" sz="2000" b="1" dirty="0"/>
              <a:t>Menu of approaches for nutrition-sensitive livestock-related interventions</a:t>
            </a:r>
            <a:endParaRPr lang="en-GB" sz="2000" b="1" dirty="0"/>
          </a:p>
          <a:p>
            <a:pPr marL="857250" lvl="1" indent="-457200">
              <a:lnSpc>
                <a:spcPct val="120000"/>
              </a:lnSpc>
              <a:spcBef>
                <a:spcPts val="0"/>
              </a:spcBef>
              <a:buFont typeface="Arial" charset="0"/>
              <a:buChar char="•"/>
            </a:pPr>
            <a:r>
              <a:rPr lang="en-GB" sz="2000" i="1" dirty="0"/>
              <a:t>What is it: </a:t>
            </a:r>
            <a:r>
              <a:rPr lang="en-GB" sz="2000" dirty="0"/>
              <a:t>Analyses of existing and new data on the linkages between livestock keeping and nutrition, as well as identification, testing and evaluation </a:t>
            </a:r>
            <a:r>
              <a:rPr lang="en-GB" sz="2000"/>
              <a:t>of nutrition-sensitive </a:t>
            </a:r>
            <a:r>
              <a:rPr lang="en-GB" sz="2000" dirty="0"/>
              <a:t>interventions aimed at improving nutritional status through livestock, including </a:t>
            </a:r>
            <a:r>
              <a:rPr lang="en-GB" sz="2000" i="1" dirty="0"/>
              <a:t>inter alia </a:t>
            </a:r>
            <a:r>
              <a:rPr lang="en-GB" sz="2000" dirty="0"/>
              <a:t>social and behavioural communication change strategies at community level and market interventions</a:t>
            </a:r>
          </a:p>
          <a:p>
            <a:pPr marL="857250" lvl="1" indent="-457200">
              <a:lnSpc>
                <a:spcPct val="120000"/>
              </a:lnSpc>
              <a:spcBef>
                <a:spcPts val="0"/>
              </a:spcBef>
              <a:buFont typeface="Arial" charset="0"/>
              <a:buChar char="•"/>
            </a:pPr>
            <a:r>
              <a:rPr lang="en-GB" sz="2000" i="1" dirty="0"/>
              <a:t>Clients:</a:t>
            </a:r>
            <a:r>
              <a:rPr lang="en-GB" sz="2000" dirty="0"/>
              <a:t> Ministries of health and livestock, donors, development agencies/organisations, private sector, researchers</a:t>
            </a:r>
          </a:p>
          <a:p>
            <a:pPr marL="857250" lvl="1" indent="-457200">
              <a:lnSpc>
                <a:spcPct val="120000"/>
              </a:lnSpc>
              <a:spcBef>
                <a:spcPts val="0"/>
              </a:spcBef>
              <a:buFont typeface="Arial" charset="0"/>
              <a:buChar char="•"/>
            </a:pPr>
            <a:r>
              <a:rPr lang="en-GB" sz="2000" i="1" dirty="0"/>
              <a:t>Utility:</a:t>
            </a:r>
            <a:r>
              <a:rPr lang="en-GB" sz="2000" dirty="0"/>
              <a:t> (1) Stronger evidence of the impact pathways from livestock production to improved nutrition; (2) Guidance on what livestock-related interventions work best, where and how, for improved nutrition</a:t>
            </a:r>
          </a:p>
          <a:p>
            <a:pPr marL="857250" lvl="1" indent="-457200">
              <a:lnSpc>
                <a:spcPct val="120000"/>
              </a:lnSpc>
              <a:spcBef>
                <a:spcPts val="0"/>
              </a:spcBef>
              <a:buFont typeface="Arial" charset="0"/>
              <a:buChar char="•"/>
            </a:pPr>
            <a:endParaRPr lang="en-GB" sz="2000" dirty="0"/>
          </a:p>
          <a:p>
            <a:pPr marL="0" indent="0">
              <a:lnSpc>
                <a:spcPct val="120000"/>
              </a:lnSpc>
              <a:spcBef>
                <a:spcPts val="0"/>
              </a:spcBef>
              <a:buNone/>
            </a:pPr>
            <a:endParaRPr lang="en-GB" dirty="0"/>
          </a:p>
        </p:txBody>
      </p:sp>
    </p:spTree>
    <p:extLst>
      <p:ext uri="{BB962C8B-B14F-4D97-AF65-F5344CB8AC3E}">
        <p14:creationId xmlns:p14="http://schemas.microsoft.com/office/powerpoint/2010/main" val="3830089080"/>
      </p:ext>
    </p:extLst>
  </p:cSld>
  <p:clrMapOvr>
    <a:masterClrMapping/>
  </p:clrMapOvr>
  <p:transition spd="slow">
    <p:wipe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Picture Placeholder 3"/>
          <p:cNvGraphicFramePr>
            <a:graphicFrameLocks noGrp="1"/>
          </p:cNvGraphicFramePr>
          <p:nvPr>
            <p:ph type="pic" sz="quarter" idx="10"/>
            <p:extLst>
              <p:ext uri="{D42A27DB-BD31-4B8C-83A1-F6EECF244321}">
                <p14:modId xmlns:p14="http://schemas.microsoft.com/office/powerpoint/2010/main" val="4217865581"/>
              </p:ext>
            </p:extLst>
          </p:nvPr>
        </p:nvGraphicFramePr>
        <p:xfrm>
          <a:off x="566518" y="1415855"/>
          <a:ext cx="8293510" cy="2801773"/>
        </p:xfrm>
        <a:graphic>
          <a:graphicData uri="http://schemas.openxmlformats.org/drawingml/2006/table">
            <a:tbl>
              <a:tblPr firstRow="1" firstCol="1" bandRow="1">
                <a:tableStyleId>{69012ECD-51FC-41F1-AA8D-1B2483CD663E}</a:tableStyleId>
              </a:tblPr>
              <a:tblGrid>
                <a:gridCol w="756983">
                  <a:extLst>
                    <a:ext uri="{9D8B030D-6E8A-4147-A177-3AD203B41FA5}">
                      <a16:colId xmlns:a16="http://schemas.microsoft.com/office/drawing/2014/main" val="20000"/>
                    </a:ext>
                  </a:extLst>
                </a:gridCol>
                <a:gridCol w="3759161">
                  <a:extLst>
                    <a:ext uri="{9D8B030D-6E8A-4147-A177-3AD203B41FA5}">
                      <a16:colId xmlns:a16="http://schemas.microsoft.com/office/drawing/2014/main" val="20001"/>
                    </a:ext>
                  </a:extLst>
                </a:gridCol>
                <a:gridCol w="629561">
                  <a:extLst>
                    <a:ext uri="{9D8B030D-6E8A-4147-A177-3AD203B41FA5}">
                      <a16:colId xmlns:a16="http://schemas.microsoft.com/office/drawing/2014/main" val="20002"/>
                    </a:ext>
                  </a:extLst>
                </a:gridCol>
                <a:gridCol w="629561">
                  <a:extLst>
                    <a:ext uri="{9D8B030D-6E8A-4147-A177-3AD203B41FA5}">
                      <a16:colId xmlns:a16="http://schemas.microsoft.com/office/drawing/2014/main" val="20003"/>
                    </a:ext>
                  </a:extLst>
                </a:gridCol>
                <a:gridCol w="419707">
                  <a:extLst>
                    <a:ext uri="{9D8B030D-6E8A-4147-A177-3AD203B41FA5}">
                      <a16:colId xmlns:a16="http://schemas.microsoft.com/office/drawing/2014/main" val="20004"/>
                    </a:ext>
                  </a:extLst>
                </a:gridCol>
                <a:gridCol w="209854">
                  <a:extLst>
                    <a:ext uri="{9D8B030D-6E8A-4147-A177-3AD203B41FA5}">
                      <a16:colId xmlns:a16="http://schemas.microsoft.com/office/drawing/2014/main" val="2436606344"/>
                    </a:ext>
                  </a:extLst>
                </a:gridCol>
                <a:gridCol w="209854">
                  <a:extLst>
                    <a:ext uri="{9D8B030D-6E8A-4147-A177-3AD203B41FA5}">
                      <a16:colId xmlns:a16="http://schemas.microsoft.com/office/drawing/2014/main" val="20005"/>
                    </a:ext>
                  </a:extLst>
                </a:gridCol>
                <a:gridCol w="419707">
                  <a:extLst>
                    <a:ext uri="{9D8B030D-6E8A-4147-A177-3AD203B41FA5}">
                      <a16:colId xmlns:a16="http://schemas.microsoft.com/office/drawing/2014/main" val="2189640667"/>
                    </a:ext>
                  </a:extLst>
                </a:gridCol>
                <a:gridCol w="629561">
                  <a:extLst>
                    <a:ext uri="{9D8B030D-6E8A-4147-A177-3AD203B41FA5}">
                      <a16:colId xmlns:a16="http://schemas.microsoft.com/office/drawing/2014/main" val="20006"/>
                    </a:ext>
                  </a:extLst>
                </a:gridCol>
                <a:gridCol w="629561">
                  <a:extLst>
                    <a:ext uri="{9D8B030D-6E8A-4147-A177-3AD203B41FA5}">
                      <a16:colId xmlns:a16="http://schemas.microsoft.com/office/drawing/2014/main" val="20007"/>
                    </a:ext>
                  </a:extLst>
                </a:gridCol>
              </a:tblGrid>
              <a:tr h="156390">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Main Activity </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Main Outputs &amp; Milestones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2017</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2018</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2019</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a:p>
                  </a:txBody>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2020</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a:p>
                  </a:txBody>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2021</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2022</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56390">
                <a:tc rowSpan="10">
                  <a:txBody>
                    <a:bodyPr/>
                    <a:lstStyle/>
                    <a:p>
                      <a:pPr marL="0" marR="0" algn="l">
                        <a:lnSpc>
                          <a:spcPct val="115000"/>
                        </a:lnSpc>
                        <a:spcBef>
                          <a:spcPts val="0"/>
                        </a:spcBef>
                        <a:spcAft>
                          <a:spcPts val="0"/>
                        </a:spcAft>
                      </a:pPr>
                      <a:r>
                        <a:rPr lang="en-US" sz="800" dirty="0">
                          <a:latin typeface="+mj-lt"/>
                        </a:rPr>
                        <a:t>Livestock technologies and management strategies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800" u="sng" dirty="0">
                          <a:effectLst/>
                          <a:latin typeface="+mj-lt"/>
                          <a:ea typeface="Arial Unicode MS" panose="020B0604020202020204" pitchFamily="34" charset="-128"/>
                          <a:cs typeface="Arial Unicode MS" panose="020B0604020202020204" pitchFamily="34" charset="-128"/>
                        </a:rPr>
                        <a:t>Key activities</a:t>
                      </a:r>
                      <a:r>
                        <a:rPr lang="en-US" sz="800" u="sng" baseline="0" dirty="0">
                          <a:effectLst/>
                          <a:latin typeface="+mj-lt"/>
                          <a:ea typeface="Arial Unicode MS" panose="020B0604020202020204" pitchFamily="34" charset="-128"/>
                          <a:cs typeface="Arial Unicode MS" panose="020B0604020202020204" pitchFamily="34" charset="-128"/>
                        </a:rPr>
                        <a:t> and outputs</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fr-FR"/>
                    </a:p>
                  </a:txBody>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fr-FR"/>
                    </a:p>
                  </a:txBody>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r h="469171">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1) Protocol on identification, testing and evaluation of technologies and management strategies across species, value chains, systems and countries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Discovery</a:t>
                      </a:r>
                    </a:p>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gridSpan="2">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fr-FR"/>
                    </a:p>
                  </a:txBody>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156390">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dirty="0">
                          <a:effectLst/>
                          <a:latin typeface="+mj-lt"/>
                          <a:ea typeface="Arial Unicode MS" panose="020B0604020202020204" pitchFamily="34" charset="-128"/>
                          <a:cs typeface="Arial Unicode MS" panose="020B0604020202020204" pitchFamily="34" charset="-128"/>
                        </a:rPr>
                        <a:t>2) Application of the protocol in selected value chains, systems and countries, through field testing and in close collaboration with actors and stakeholders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7">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800" dirty="0">
                          <a:effectLst/>
                          <a:latin typeface="+mj-lt"/>
                          <a:ea typeface="Arial Unicode MS" panose="020B0604020202020204" pitchFamily="34" charset="-128"/>
                          <a:cs typeface="Arial Unicode MS" panose="020B0604020202020204" pitchFamily="34" charset="-128"/>
                        </a:rPr>
                        <a:t>Delivery</a:t>
                      </a:r>
                    </a:p>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marL="0" marR="0" algn="ctr">
                        <a:lnSpc>
                          <a:spcPct val="115000"/>
                        </a:lnSpc>
                        <a:spcBef>
                          <a:spcPts val="0"/>
                        </a:spcBef>
                        <a:spcAft>
                          <a:spcPts val="0"/>
                        </a:spcAft>
                      </a:pP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fr-FR"/>
                    </a:p>
                  </a:txBody>
                  <a:tcPr/>
                </a:tc>
                <a:tc hMerge="1">
                  <a:txBody>
                    <a:bodyPr/>
                    <a:lstStyle/>
                    <a:p>
                      <a:endParaRPr lang="en-US"/>
                    </a:p>
                  </a:txBody>
                  <a:tcPr/>
                </a:tc>
                <a:tc hMerge="1">
                  <a:txBody>
                    <a:bodyPr/>
                    <a:lstStyle/>
                    <a:p>
                      <a:endParaRPr lang="fr-FR"/>
                    </a:p>
                  </a:txBody>
                  <a:tcPr/>
                </a:tc>
                <a:tc hMerge="1">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164754">
                <a:tc vMerge="1">
                  <a:txBody>
                    <a:bodyPr/>
                    <a:lstStyle/>
                    <a:p>
                      <a:endParaRPr lang="fr-FR"/>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dirty="0">
                          <a:effectLst/>
                          <a:latin typeface="+mj-lt"/>
                          <a:ea typeface="Arial Unicode MS" panose="020B0604020202020204" pitchFamily="34" charset="-128"/>
                          <a:cs typeface="Arial Unicode MS" panose="020B0604020202020204" pitchFamily="34" charset="-128"/>
                        </a:rPr>
                        <a:t>3) Ex ante and ex post assessment of selected </a:t>
                      </a:r>
                      <a:r>
                        <a:rPr lang="en-US" sz="800" kern="1200" dirty="0">
                          <a:solidFill>
                            <a:schemeClr val="tx1"/>
                          </a:solidFill>
                          <a:effectLst/>
                          <a:latin typeface="+mn-lt"/>
                          <a:ea typeface="Arial Unicode MS" panose="020B0604020202020204" pitchFamily="34" charset="-128"/>
                          <a:cs typeface="Arial Unicode MS" panose="020B0604020202020204" pitchFamily="34" charset="-128"/>
                        </a:rPr>
                        <a:t>technologies and management strategies </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7">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Delivery</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fr-FR"/>
                    </a:p>
                  </a:txBody>
                  <a:tcPr/>
                </a:tc>
                <a:tc h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fr-FR"/>
                    </a:p>
                  </a:txBody>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Scaling</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384783894"/>
                  </a:ext>
                </a:extLst>
              </a:tr>
              <a:tr h="164754">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dirty="0">
                          <a:effectLst/>
                          <a:latin typeface="+mj-lt"/>
                          <a:ea typeface="Arial Unicode MS" panose="020B0604020202020204" pitchFamily="34" charset="-128"/>
                          <a:cs typeface="Arial Unicode MS" panose="020B0604020202020204" pitchFamily="34" charset="-128"/>
                        </a:rPr>
                        <a:t>4) Compilation of evidence on technologies and management strategies for enhanced livelihoods and resilience</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800" dirty="0">
                          <a:effectLst/>
                          <a:latin typeface="+mj-lt"/>
                          <a:ea typeface="Arial Unicode MS" panose="020B0604020202020204" pitchFamily="34" charset="-128"/>
                          <a:cs typeface="Arial Unicode MS" panose="020B0604020202020204" pitchFamily="34" charset="-128"/>
                        </a:rPr>
                        <a:t>Scaling</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r h="312781">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5) Dissemination of evidence about technologies and management strategies for enhanced livelihoods and resilience based on evidence and refinement through field testing</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gridSpan="2">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fr-FR"/>
                    </a:p>
                  </a:txBody>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Scaling</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en-US"/>
                    </a:p>
                  </a:txBody>
                  <a:tcPr/>
                </a:tc>
                <a:extLst>
                  <a:ext uri="{0D108BD9-81ED-4DB2-BD59-A6C34878D82A}">
                    <a16:rowId xmlns:a16="http://schemas.microsoft.com/office/drawing/2014/main" val="10004"/>
                  </a:ext>
                </a:extLst>
              </a:tr>
              <a:tr h="156390">
                <a:tc vMerge="1">
                  <a:txBody>
                    <a:bodyPr/>
                    <a:lstStyle/>
                    <a:p>
                      <a:endParaRPr lang="en-US"/>
                    </a:p>
                  </a:txBody>
                  <a:tcPr/>
                </a:tc>
                <a:tc>
                  <a:txBody>
                    <a:bodyPr/>
                    <a:lstStyle/>
                    <a:p>
                      <a:pPr marL="0" marR="0">
                        <a:lnSpc>
                          <a:spcPct val="115000"/>
                        </a:lnSpc>
                        <a:spcBef>
                          <a:spcPts val="0"/>
                        </a:spcBef>
                        <a:spcAft>
                          <a:spcPts val="0"/>
                        </a:spcAft>
                      </a:pPr>
                      <a:r>
                        <a:rPr lang="en-US" sz="800" u="sng" dirty="0">
                          <a:effectLst/>
                          <a:latin typeface="+mj-lt"/>
                          <a:ea typeface="Arial Unicode MS" panose="020B0604020202020204" pitchFamily="34" charset="-128"/>
                          <a:cs typeface="Arial Unicode MS" panose="020B0604020202020204" pitchFamily="34" charset="-128"/>
                        </a:rPr>
                        <a:t>Milestones</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fr-FR"/>
                    </a:p>
                  </a:txBody>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fr-FR"/>
                    </a:p>
                  </a:txBody>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5"/>
                  </a:ext>
                </a:extLst>
              </a:tr>
              <a:tr h="156390">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A) Protocol published</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56390">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dirty="0">
                          <a:effectLst/>
                          <a:latin typeface="+mj-lt"/>
                          <a:ea typeface="Arial Unicode MS" panose="020B0604020202020204" pitchFamily="34" charset="-128"/>
                          <a:cs typeface="Arial Unicode MS" panose="020B0604020202020204" pitchFamily="34" charset="-128"/>
                        </a:rPr>
                        <a:t>B) </a:t>
                      </a:r>
                      <a:r>
                        <a:rPr lang="en-US" sz="800" kern="1200" dirty="0">
                          <a:solidFill>
                            <a:schemeClr val="tx1"/>
                          </a:solidFill>
                          <a:effectLst/>
                          <a:latin typeface="+mn-lt"/>
                          <a:ea typeface="Arial Unicode MS" panose="020B0604020202020204" pitchFamily="34" charset="-128"/>
                          <a:cs typeface="Arial Unicode MS" panose="020B0604020202020204" pitchFamily="34" charset="-128"/>
                        </a:rPr>
                        <a:t>Set of articles (or 1 book) on technologies and management strategies for enhanced livelihoods and resilience published, based on field testing and impact assessment</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X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156390">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C) </a:t>
                      </a:r>
                      <a:r>
                        <a:rPr lang="en-US" sz="800" kern="1200" dirty="0">
                          <a:solidFill>
                            <a:schemeClr val="tx1"/>
                          </a:solidFill>
                          <a:effectLst/>
                          <a:latin typeface="+mn-lt"/>
                          <a:ea typeface="Arial Unicode MS" panose="020B0604020202020204" pitchFamily="34" charset="-128"/>
                          <a:cs typeface="Arial Unicode MS" panose="020B0604020202020204" pitchFamily="34" charset="-128"/>
                        </a:rPr>
                        <a:t>National and international development agencies and policymakers use analyses of livestock technologies and management strategies to guide priority setting</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gridSpan="2">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X</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1"/>
                  </a:ext>
                </a:extLst>
              </a:tr>
            </a:tbl>
          </a:graphicData>
        </a:graphic>
      </p:graphicFrame>
      <p:sp>
        <p:nvSpPr>
          <p:cNvPr id="5" name="Text Placeholder 1"/>
          <p:cNvSpPr txBox="1">
            <a:spLocks/>
          </p:cNvSpPr>
          <p:nvPr/>
        </p:nvSpPr>
        <p:spPr>
          <a:xfrm>
            <a:off x="838200" y="17318"/>
            <a:ext cx="8214356" cy="820882"/>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CoA 4, Product line 1: Suite of technologies and management strategies for enhanced livelihoods and resilience</a:t>
            </a:r>
          </a:p>
          <a:p>
            <a:pPr marL="0" indent="0">
              <a:buNone/>
            </a:pPr>
            <a:endParaRPr lang="en-US" dirty="0"/>
          </a:p>
        </p:txBody>
      </p:sp>
      <p:sp>
        <p:nvSpPr>
          <p:cNvPr id="13" name="TextBox 12"/>
          <p:cNvSpPr txBox="1"/>
          <p:nvPr/>
        </p:nvSpPr>
        <p:spPr>
          <a:xfrm>
            <a:off x="552341" y="4724400"/>
            <a:ext cx="1986728" cy="1569660"/>
          </a:xfrm>
          <a:prstGeom prst="rect">
            <a:avLst/>
          </a:prstGeom>
          <a:noFill/>
          <a:ln>
            <a:solidFill>
              <a:schemeClr val="accent1"/>
            </a:solidFill>
          </a:ln>
        </p:spPr>
        <p:txBody>
          <a:bodyPr wrap="square" rtlCol="0">
            <a:spAutoFit/>
          </a:bodyPr>
          <a:lstStyle/>
          <a:p>
            <a:r>
              <a:rPr lang="en-US" sz="1200" b="1" dirty="0"/>
              <a:t>Main outputs:</a:t>
            </a:r>
          </a:p>
          <a:p>
            <a:pPr marL="171450" indent="-171450">
              <a:buFont typeface="Arial" charset="0"/>
              <a:buChar char="•"/>
            </a:pPr>
            <a:r>
              <a:rPr lang="en-US" sz="1200" dirty="0"/>
              <a:t>What technologies and management strategies to promote where, why and how, for various species, value chains, systems and countries?</a:t>
            </a:r>
          </a:p>
          <a:p>
            <a:endParaRPr lang="en-US" sz="1200" dirty="0"/>
          </a:p>
        </p:txBody>
      </p:sp>
      <p:sp>
        <p:nvSpPr>
          <p:cNvPr id="14" name="TextBox 13"/>
          <p:cNvSpPr txBox="1"/>
          <p:nvPr/>
        </p:nvSpPr>
        <p:spPr>
          <a:xfrm>
            <a:off x="2654293" y="4588133"/>
            <a:ext cx="2606039" cy="2123658"/>
          </a:xfrm>
          <a:prstGeom prst="rect">
            <a:avLst/>
          </a:prstGeom>
          <a:noFill/>
          <a:ln>
            <a:solidFill>
              <a:schemeClr val="accent1"/>
            </a:solidFill>
          </a:ln>
        </p:spPr>
        <p:txBody>
          <a:bodyPr wrap="square" rtlCol="0">
            <a:spAutoFit/>
          </a:bodyPr>
          <a:lstStyle/>
          <a:p>
            <a:r>
              <a:rPr lang="en-US" sz="1200" b="1" dirty="0"/>
              <a:t>Who is involved:</a:t>
            </a:r>
          </a:p>
          <a:p>
            <a:r>
              <a:rPr lang="en-US" sz="1200" i="1" dirty="0"/>
              <a:t>Lead scientists:</a:t>
            </a:r>
          </a:p>
          <a:p>
            <a:r>
              <a:rPr lang="en-US" sz="1200" dirty="0"/>
              <a:t>Barbara Rischkowsky, James Rao, Immaculate Omondi, Emily Ouma, Nils Teufel, Karl Rich, Isabelle </a:t>
            </a:r>
            <a:r>
              <a:rPr lang="en-US" sz="1200" dirty="0" err="1"/>
              <a:t>Baltenweck</a:t>
            </a:r>
            <a:r>
              <a:rPr lang="en-US" sz="1200" dirty="0"/>
              <a:t>, </a:t>
            </a:r>
            <a:r>
              <a:rPr lang="en-US" sz="1200" dirty="0" err="1"/>
              <a:t>Girma</a:t>
            </a:r>
            <a:r>
              <a:rPr lang="en-US" sz="1200" dirty="0"/>
              <a:t> Kassie</a:t>
            </a:r>
          </a:p>
          <a:p>
            <a:endParaRPr lang="en-US" sz="1200" i="1" dirty="0"/>
          </a:p>
          <a:p>
            <a:r>
              <a:rPr lang="en-US" sz="1200" i="1" dirty="0"/>
              <a:t>CRP partners:</a:t>
            </a:r>
          </a:p>
          <a:p>
            <a:r>
              <a:rPr lang="en-US" sz="1200" dirty="0"/>
              <a:t>ILRI, ICARDA, CIAT</a:t>
            </a:r>
          </a:p>
          <a:p>
            <a:r>
              <a:rPr lang="en-US" sz="1200" i="1" dirty="0"/>
              <a:t>Collaborators:</a:t>
            </a:r>
          </a:p>
          <a:p>
            <a:r>
              <a:rPr lang="en-US" sz="1200" dirty="0"/>
              <a:t>XXX</a:t>
            </a:r>
          </a:p>
        </p:txBody>
      </p:sp>
      <p:sp>
        <p:nvSpPr>
          <p:cNvPr id="15" name="TextBox 14"/>
          <p:cNvSpPr txBox="1"/>
          <p:nvPr/>
        </p:nvSpPr>
        <p:spPr>
          <a:xfrm>
            <a:off x="5392497" y="4495800"/>
            <a:ext cx="3628103" cy="2308324"/>
          </a:xfrm>
          <a:prstGeom prst="rect">
            <a:avLst/>
          </a:prstGeom>
          <a:noFill/>
          <a:ln>
            <a:solidFill>
              <a:schemeClr val="accent1"/>
            </a:solidFill>
          </a:ln>
        </p:spPr>
        <p:txBody>
          <a:bodyPr wrap="square" rtlCol="0">
            <a:spAutoFit/>
          </a:bodyPr>
          <a:lstStyle/>
          <a:p>
            <a:r>
              <a:rPr lang="en-US" sz="1200" b="1" dirty="0">
                <a:latin typeface="Calibri" charset="0"/>
                <a:ea typeface="Calibri" charset="0"/>
                <a:cs typeface="Calibri" charset="0"/>
              </a:rPr>
              <a:t>To implement it:</a:t>
            </a:r>
          </a:p>
          <a:p>
            <a:r>
              <a:rPr lang="en-US" sz="1200" i="1" dirty="0">
                <a:latin typeface="Calibri" charset="0"/>
                <a:ea typeface="Calibri" charset="0"/>
                <a:cs typeface="Calibri" charset="0"/>
              </a:rPr>
              <a:t>Key W3/bilateral projects:</a:t>
            </a:r>
          </a:p>
          <a:p>
            <a:pPr marL="171450" indent="-171450">
              <a:buFontTx/>
              <a:buChar char="-"/>
            </a:pPr>
            <a:r>
              <a:rPr lang="en-US" sz="1200" i="1" dirty="0">
                <a:latin typeface="Calibri" charset="0"/>
                <a:ea typeface="Calibri" charset="0"/>
                <a:cs typeface="Calibri" charset="0"/>
              </a:rPr>
              <a:t>AVCD dairy and livestock, Kenya</a:t>
            </a:r>
          </a:p>
          <a:p>
            <a:pPr marL="171450" indent="-171450">
              <a:buFontTx/>
              <a:buChar char="-"/>
            </a:pPr>
            <a:r>
              <a:rPr lang="en-US" sz="1200" i="1" dirty="0">
                <a:latin typeface="Calibri" charset="0"/>
                <a:ea typeface="Calibri" charset="0"/>
                <a:cs typeface="Calibri" charset="0"/>
              </a:rPr>
              <a:t>RTI dairy, Kenya</a:t>
            </a:r>
          </a:p>
          <a:p>
            <a:pPr marL="171450" indent="-171450">
              <a:buFontTx/>
              <a:buChar char="-"/>
            </a:pPr>
            <a:r>
              <a:rPr lang="en-US" sz="1200" i="1" dirty="0">
                <a:latin typeface="Calibri" charset="0"/>
                <a:ea typeface="Calibri" charset="0"/>
                <a:cs typeface="Calibri" charset="0"/>
              </a:rPr>
              <a:t>Upcoming Pig Maize, Vietnam</a:t>
            </a:r>
          </a:p>
          <a:p>
            <a:pPr marL="171450" indent="-171450">
              <a:buFontTx/>
              <a:buChar char="-"/>
            </a:pPr>
            <a:r>
              <a:rPr lang="en-US" sz="1200" i="1" dirty="0">
                <a:latin typeface="Calibri" charset="0"/>
                <a:ea typeface="Calibri" charset="0"/>
                <a:cs typeface="Calibri" charset="0"/>
              </a:rPr>
              <a:t>CLiP, DRC &amp; Burundi</a:t>
            </a:r>
          </a:p>
          <a:p>
            <a:pPr marL="285750" indent="-285750">
              <a:buFont typeface="Arial" panose="020B0604020202020204" pitchFamily="34" charset="0"/>
              <a:buChar char="•"/>
            </a:pPr>
            <a:endParaRPr lang="en-US" sz="1200" dirty="0">
              <a:latin typeface="Calibri" charset="0"/>
              <a:ea typeface="Calibri" charset="0"/>
              <a:cs typeface="Calibri" charset="0"/>
            </a:endParaRPr>
          </a:p>
          <a:p>
            <a:r>
              <a:rPr lang="en-US" sz="1200" i="1" dirty="0">
                <a:latin typeface="Calibri" charset="0"/>
                <a:ea typeface="Calibri" charset="0"/>
                <a:cs typeface="Calibri" charset="0"/>
              </a:rPr>
              <a:t>W1/2 activities</a:t>
            </a:r>
            <a:r>
              <a:rPr lang="en-US" sz="1200" dirty="0">
                <a:latin typeface="Calibri" charset="0"/>
                <a:ea typeface="Calibri" charset="0"/>
                <a:cs typeface="Calibri" charset="0"/>
              </a:rPr>
              <a:t>: coordination and synthesis across countries</a:t>
            </a:r>
          </a:p>
          <a:p>
            <a:endParaRPr lang="en-US" sz="1200" dirty="0">
              <a:latin typeface="Calibri" charset="0"/>
              <a:ea typeface="Calibri" charset="0"/>
              <a:cs typeface="Calibri" charset="0"/>
            </a:endParaRPr>
          </a:p>
          <a:p>
            <a:r>
              <a:rPr lang="en-US" sz="1200" i="1" dirty="0">
                <a:latin typeface="Calibri" charset="0"/>
                <a:ea typeface="Calibri" charset="0"/>
                <a:cs typeface="Calibri" charset="0"/>
              </a:rPr>
              <a:t>Other CRPs</a:t>
            </a:r>
            <a:r>
              <a:rPr lang="en-US" sz="1200" dirty="0">
                <a:latin typeface="Calibri" charset="0"/>
                <a:ea typeface="Calibri" charset="0"/>
                <a:cs typeface="Calibri" charset="0"/>
              </a:rPr>
              <a:t>: ICRISAT (adoption of dual-purpose groundnut)</a:t>
            </a:r>
          </a:p>
        </p:txBody>
      </p:sp>
    </p:spTree>
    <p:extLst>
      <p:ext uri="{BB962C8B-B14F-4D97-AF65-F5344CB8AC3E}">
        <p14:creationId xmlns:p14="http://schemas.microsoft.com/office/powerpoint/2010/main" val="2290029509"/>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Picture Placeholder 3"/>
          <p:cNvGraphicFramePr>
            <a:graphicFrameLocks noGrp="1"/>
          </p:cNvGraphicFramePr>
          <p:nvPr>
            <p:ph type="pic" sz="quarter" idx="10"/>
            <p:extLst>
              <p:ext uri="{D42A27DB-BD31-4B8C-83A1-F6EECF244321}">
                <p14:modId xmlns:p14="http://schemas.microsoft.com/office/powerpoint/2010/main" val="3867502110"/>
              </p:ext>
            </p:extLst>
          </p:nvPr>
        </p:nvGraphicFramePr>
        <p:xfrm>
          <a:off x="603120" y="1371244"/>
          <a:ext cx="8293510" cy="2801773"/>
        </p:xfrm>
        <a:graphic>
          <a:graphicData uri="http://schemas.openxmlformats.org/drawingml/2006/table">
            <a:tbl>
              <a:tblPr firstRow="1" firstCol="1" bandRow="1">
                <a:tableStyleId>{69012ECD-51FC-41F1-AA8D-1B2483CD663E}</a:tableStyleId>
              </a:tblPr>
              <a:tblGrid>
                <a:gridCol w="756983">
                  <a:extLst>
                    <a:ext uri="{9D8B030D-6E8A-4147-A177-3AD203B41FA5}">
                      <a16:colId xmlns:a16="http://schemas.microsoft.com/office/drawing/2014/main" val="20000"/>
                    </a:ext>
                  </a:extLst>
                </a:gridCol>
                <a:gridCol w="3759161">
                  <a:extLst>
                    <a:ext uri="{9D8B030D-6E8A-4147-A177-3AD203B41FA5}">
                      <a16:colId xmlns:a16="http://schemas.microsoft.com/office/drawing/2014/main" val="20001"/>
                    </a:ext>
                  </a:extLst>
                </a:gridCol>
                <a:gridCol w="629561">
                  <a:extLst>
                    <a:ext uri="{9D8B030D-6E8A-4147-A177-3AD203B41FA5}">
                      <a16:colId xmlns:a16="http://schemas.microsoft.com/office/drawing/2014/main" val="20002"/>
                    </a:ext>
                  </a:extLst>
                </a:gridCol>
                <a:gridCol w="629561">
                  <a:extLst>
                    <a:ext uri="{9D8B030D-6E8A-4147-A177-3AD203B41FA5}">
                      <a16:colId xmlns:a16="http://schemas.microsoft.com/office/drawing/2014/main" val="20003"/>
                    </a:ext>
                  </a:extLst>
                </a:gridCol>
                <a:gridCol w="419707">
                  <a:extLst>
                    <a:ext uri="{9D8B030D-6E8A-4147-A177-3AD203B41FA5}">
                      <a16:colId xmlns:a16="http://schemas.microsoft.com/office/drawing/2014/main" val="20004"/>
                    </a:ext>
                  </a:extLst>
                </a:gridCol>
                <a:gridCol w="209854">
                  <a:extLst>
                    <a:ext uri="{9D8B030D-6E8A-4147-A177-3AD203B41FA5}">
                      <a16:colId xmlns:a16="http://schemas.microsoft.com/office/drawing/2014/main" val="2436606344"/>
                    </a:ext>
                  </a:extLst>
                </a:gridCol>
                <a:gridCol w="209854">
                  <a:extLst>
                    <a:ext uri="{9D8B030D-6E8A-4147-A177-3AD203B41FA5}">
                      <a16:colId xmlns:a16="http://schemas.microsoft.com/office/drawing/2014/main" val="20005"/>
                    </a:ext>
                  </a:extLst>
                </a:gridCol>
                <a:gridCol w="419707">
                  <a:extLst>
                    <a:ext uri="{9D8B030D-6E8A-4147-A177-3AD203B41FA5}">
                      <a16:colId xmlns:a16="http://schemas.microsoft.com/office/drawing/2014/main" val="2189640667"/>
                    </a:ext>
                  </a:extLst>
                </a:gridCol>
                <a:gridCol w="629561">
                  <a:extLst>
                    <a:ext uri="{9D8B030D-6E8A-4147-A177-3AD203B41FA5}">
                      <a16:colId xmlns:a16="http://schemas.microsoft.com/office/drawing/2014/main" val="20006"/>
                    </a:ext>
                  </a:extLst>
                </a:gridCol>
                <a:gridCol w="629561">
                  <a:extLst>
                    <a:ext uri="{9D8B030D-6E8A-4147-A177-3AD203B41FA5}">
                      <a16:colId xmlns:a16="http://schemas.microsoft.com/office/drawing/2014/main" val="20007"/>
                    </a:ext>
                  </a:extLst>
                </a:gridCol>
              </a:tblGrid>
              <a:tr h="156390">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Main Activity </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Main Outputs &amp; Milestones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2017</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2018</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2019</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a:p>
                  </a:txBody>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2020</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fr-FR"/>
                    </a:p>
                  </a:txBody>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2021</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2022</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56390">
                <a:tc rowSpan="10">
                  <a:txBody>
                    <a:bodyPr/>
                    <a:lstStyle/>
                    <a:p>
                      <a:pPr marL="0" marR="0" algn="l">
                        <a:lnSpc>
                          <a:spcPct val="115000"/>
                        </a:lnSpc>
                        <a:spcBef>
                          <a:spcPts val="0"/>
                        </a:spcBef>
                        <a:spcAft>
                          <a:spcPts val="0"/>
                        </a:spcAft>
                      </a:pPr>
                      <a:r>
                        <a:rPr lang="en-US" sz="800" dirty="0">
                          <a:latin typeface="+mj-lt"/>
                        </a:rPr>
                        <a:t>Organizational and business models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800" u="sng" dirty="0">
                          <a:effectLst/>
                          <a:latin typeface="+mj-lt"/>
                          <a:ea typeface="Arial Unicode MS" panose="020B0604020202020204" pitchFamily="34" charset="-128"/>
                          <a:cs typeface="Arial Unicode MS" panose="020B0604020202020204" pitchFamily="34" charset="-128"/>
                        </a:rPr>
                        <a:t>Key activities</a:t>
                      </a:r>
                      <a:r>
                        <a:rPr lang="en-US" sz="800" u="sng" baseline="0" dirty="0">
                          <a:effectLst/>
                          <a:latin typeface="+mj-lt"/>
                          <a:ea typeface="Arial Unicode MS" panose="020B0604020202020204" pitchFamily="34" charset="-128"/>
                          <a:cs typeface="Arial Unicode MS" panose="020B0604020202020204" pitchFamily="34" charset="-128"/>
                        </a:rPr>
                        <a:t> and outputs</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fr-FR"/>
                    </a:p>
                  </a:txBody>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fr-FR"/>
                    </a:p>
                  </a:txBody>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r h="469171">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1) Protocol and modelling on identification, testing and evaluation of organizational and business approaches across species, value chains, systems and countries (including micro level modelling from Product line 2)</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Discovery</a:t>
                      </a:r>
                    </a:p>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gridSpan="2">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fr-FR"/>
                    </a:p>
                  </a:txBody>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156390">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dirty="0">
                          <a:effectLst/>
                          <a:latin typeface="+mj-lt"/>
                          <a:ea typeface="Arial Unicode MS" panose="020B0604020202020204" pitchFamily="34" charset="-128"/>
                          <a:cs typeface="Arial Unicode MS" panose="020B0604020202020204" pitchFamily="34" charset="-128"/>
                        </a:rPr>
                        <a:t>2) Application of the protocol and modelling in selected value chains, systems and countries, through field testing and in close collaboration with actors and stakeholders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7">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800" dirty="0">
                          <a:effectLst/>
                          <a:latin typeface="+mj-lt"/>
                          <a:ea typeface="Arial Unicode MS" panose="020B0604020202020204" pitchFamily="34" charset="-128"/>
                          <a:cs typeface="Arial Unicode MS" panose="020B0604020202020204" pitchFamily="34" charset="-128"/>
                        </a:rPr>
                        <a:t>Delivery</a:t>
                      </a:r>
                    </a:p>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marL="0" marR="0" algn="ctr">
                        <a:lnSpc>
                          <a:spcPct val="115000"/>
                        </a:lnSpc>
                        <a:spcBef>
                          <a:spcPts val="0"/>
                        </a:spcBef>
                        <a:spcAft>
                          <a:spcPts val="0"/>
                        </a:spcAft>
                      </a:pP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fr-FR"/>
                    </a:p>
                  </a:txBody>
                  <a:tcPr/>
                </a:tc>
                <a:tc hMerge="1">
                  <a:txBody>
                    <a:bodyPr/>
                    <a:lstStyle/>
                    <a:p>
                      <a:endParaRPr lang="en-US"/>
                    </a:p>
                  </a:txBody>
                  <a:tcPr/>
                </a:tc>
                <a:tc hMerge="1">
                  <a:txBody>
                    <a:bodyPr/>
                    <a:lstStyle/>
                    <a:p>
                      <a:endParaRPr lang="fr-FR"/>
                    </a:p>
                  </a:txBody>
                  <a:tcPr/>
                </a:tc>
                <a:tc hMerge="1">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164754">
                <a:tc vMerge="1">
                  <a:txBody>
                    <a:bodyPr/>
                    <a:lstStyle/>
                    <a:p>
                      <a:endParaRPr lang="fr-FR"/>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dirty="0">
                          <a:effectLst/>
                          <a:latin typeface="+mj-lt"/>
                          <a:ea typeface="Arial Unicode MS" panose="020B0604020202020204" pitchFamily="34" charset="-128"/>
                          <a:cs typeface="Arial Unicode MS" panose="020B0604020202020204" pitchFamily="34" charset="-128"/>
                        </a:rPr>
                        <a:t>3) Ex ante and ex post assessment of selected </a:t>
                      </a:r>
                      <a:r>
                        <a:rPr lang="en-US" sz="800" kern="1200" dirty="0">
                          <a:solidFill>
                            <a:schemeClr val="tx1"/>
                          </a:solidFill>
                          <a:effectLst/>
                          <a:latin typeface="+mn-lt"/>
                          <a:ea typeface="Arial Unicode MS" panose="020B0604020202020204" pitchFamily="34" charset="-128"/>
                          <a:cs typeface="Arial Unicode MS" panose="020B0604020202020204" pitchFamily="34" charset="-128"/>
                        </a:rPr>
                        <a:t>organizational and business approaches </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7">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Delivery</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fr-FR"/>
                    </a:p>
                  </a:txBody>
                  <a:tcPr/>
                </a:tc>
                <a:tc h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fr-FR"/>
                    </a:p>
                  </a:txBody>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Scaling</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384783894"/>
                  </a:ext>
                </a:extLst>
              </a:tr>
              <a:tr h="164754">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dirty="0">
                          <a:effectLst/>
                          <a:latin typeface="+mj-lt"/>
                          <a:ea typeface="Arial Unicode MS" panose="020B0604020202020204" pitchFamily="34" charset="-128"/>
                          <a:cs typeface="Arial Unicode MS" panose="020B0604020202020204" pitchFamily="34" charset="-128"/>
                        </a:rPr>
                        <a:t>4) Compilation of evidence on </a:t>
                      </a:r>
                      <a:r>
                        <a:rPr lang="en-US" sz="800" kern="1200" dirty="0">
                          <a:solidFill>
                            <a:schemeClr val="tx1"/>
                          </a:solidFill>
                          <a:effectLst/>
                          <a:latin typeface="+mn-lt"/>
                          <a:ea typeface="Arial Unicode MS" panose="020B0604020202020204" pitchFamily="34" charset="-128"/>
                          <a:cs typeface="Arial Unicode MS" panose="020B0604020202020204" pitchFamily="34" charset="-128"/>
                        </a:rPr>
                        <a:t>organizational and business approaches </a:t>
                      </a:r>
                      <a:r>
                        <a:rPr lang="en-US" sz="800" dirty="0">
                          <a:effectLst/>
                          <a:latin typeface="+mj-lt"/>
                          <a:ea typeface="Arial Unicode MS" panose="020B0604020202020204" pitchFamily="34" charset="-128"/>
                          <a:cs typeface="Arial Unicode MS" panose="020B0604020202020204" pitchFamily="34" charset="-128"/>
                        </a:rPr>
                        <a:t>for improved livestock value chain performance</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800" dirty="0">
                          <a:effectLst/>
                          <a:latin typeface="+mj-lt"/>
                          <a:ea typeface="Arial Unicode MS" panose="020B0604020202020204" pitchFamily="34" charset="-128"/>
                          <a:cs typeface="Arial Unicode MS" panose="020B0604020202020204" pitchFamily="34" charset="-128"/>
                        </a:rPr>
                        <a:t>Scaling</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r h="312781">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5) Dissemination of evidence about </a:t>
                      </a:r>
                      <a:r>
                        <a:rPr lang="en-US" sz="800" kern="1200" dirty="0">
                          <a:solidFill>
                            <a:schemeClr val="tx1"/>
                          </a:solidFill>
                          <a:effectLst/>
                          <a:latin typeface="+mn-lt"/>
                          <a:ea typeface="Arial Unicode MS" panose="020B0604020202020204" pitchFamily="34" charset="-128"/>
                          <a:cs typeface="Arial Unicode MS" panose="020B0604020202020204" pitchFamily="34" charset="-128"/>
                        </a:rPr>
                        <a:t>organizational and business approaches for improved livestock value chain performance</a:t>
                      </a:r>
                      <a:r>
                        <a:rPr lang="en-US" sz="800" dirty="0">
                          <a:effectLst/>
                          <a:latin typeface="+mj-lt"/>
                          <a:ea typeface="Arial Unicode MS" panose="020B0604020202020204" pitchFamily="34" charset="-128"/>
                          <a:cs typeface="Arial Unicode MS" panose="020B0604020202020204" pitchFamily="34" charset="-128"/>
                        </a:rPr>
                        <a:t> based on evidence and refinement through field testing</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gridSpan="2">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fr-FR"/>
                    </a:p>
                  </a:txBody>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Scaling</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en-US"/>
                    </a:p>
                  </a:txBody>
                  <a:tcPr/>
                </a:tc>
                <a:extLst>
                  <a:ext uri="{0D108BD9-81ED-4DB2-BD59-A6C34878D82A}">
                    <a16:rowId xmlns:a16="http://schemas.microsoft.com/office/drawing/2014/main" val="10004"/>
                  </a:ext>
                </a:extLst>
              </a:tr>
              <a:tr h="156390">
                <a:tc vMerge="1">
                  <a:txBody>
                    <a:bodyPr/>
                    <a:lstStyle/>
                    <a:p>
                      <a:endParaRPr lang="en-US"/>
                    </a:p>
                  </a:txBody>
                  <a:tcPr/>
                </a:tc>
                <a:tc>
                  <a:txBody>
                    <a:bodyPr/>
                    <a:lstStyle/>
                    <a:p>
                      <a:pPr marL="0" marR="0">
                        <a:lnSpc>
                          <a:spcPct val="115000"/>
                        </a:lnSpc>
                        <a:spcBef>
                          <a:spcPts val="0"/>
                        </a:spcBef>
                        <a:spcAft>
                          <a:spcPts val="0"/>
                        </a:spcAft>
                      </a:pPr>
                      <a:r>
                        <a:rPr lang="en-US" sz="800" u="sng" dirty="0">
                          <a:effectLst/>
                          <a:latin typeface="+mj-lt"/>
                          <a:ea typeface="Arial Unicode MS" panose="020B0604020202020204" pitchFamily="34" charset="-128"/>
                          <a:cs typeface="Arial Unicode MS" panose="020B0604020202020204" pitchFamily="34" charset="-128"/>
                        </a:rPr>
                        <a:t>Milestones</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fr-FR"/>
                    </a:p>
                  </a:txBody>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fr-FR"/>
                    </a:p>
                  </a:txBody>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5"/>
                  </a:ext>
                </a:extLst>
              </a:tr>
              <a:tr h="156390">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A) Protocol published</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56390">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dirty="0">
                          <a:effectLst/>
                          <a:latin typeface="+mj-lt"/>
                          <a:ea typeface="Arial Unicode MS" panose="020B0604020202020204" pitchFamily="34" charset="-128"/>
                          <a:cs typeface="Arial Unicode MS" panose="020B0604020202020204" pitchFamily="34" charset="-128"/>
                        </a:rPr>
                        <a:t>B) </a:t>
                      </a:r>
                      <a:r>
                        <a:rPr lang="en-US" sz="800" kern="1200" dirty="0">
                          <a:solidFill>
                            <a:schemeClr val="tx1"/>
                          </a:solidFill>
                          <a:effectLst/>
                          <a:latin typeface="+mn-lt"/>
                          <a:ea typeface="Arial Unicode MS" panose="020B0604020202020204" pitchFamily="34" charset="-128"/>
                          <a:cs typeface="Arial Unicode MS" panose="020B0604020202020204" pitchFamily="34" charset="-128"/>
                        </a:rPr>
                        <a:t>Set of articles (or 1 book) on organizational and business approaches for improved livestock value chain performance, based on field testing and impact assessment</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X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156390">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C) </a:t>
                      </a:r>
                      <a:r>
                        <a:rPr lang="en-US" sz="800" kern="1200" dirty="0">
                          <a:solidFill>
                            <a:schemeClr val="tx1"/>
                          </a:solidFill>
                          <a:effectLst/>
                          <a:latin typeface="+mn-lt"/>
                          <a:ea typeface="Arial Unicode MS" panose="020B0604020202020204" pitchFamily="34" charset="-128"/>
                          <a:cs typeface="Arial Unicode MS" panose="020B0604020202020204" pitchFamily="34" charset="-128"/>
                        </a:rPr>
                        <a:t>National and international development agencies and policymakers use analyses of most appropriate organizational and business models to guide priority setting</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gridSpan="2">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X</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1"/>
                  </a:ext>
                </a:extLst>
              </a:tr>
            </a:tbl>
          </a:graphicData>
        </a:graphic>
      </p:graphicFrame>
      <p:sp>
        <p:nvSpPr>
          <p:cNvPr id="5" name="Text Placeholder 1"/>
          <p:cNvSpPr txBox="1">
            <a:spLocks/>
          </p:cNvSpPr>
          <p:nvPr/>
        </p:nvSpPr>
        <p:spPr>
          <a:xfrm>
            <a:off x="838200" y="17318"/>
            <a:ext cx="8214356" cy="820882"/>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CoA 4,Product line 2: Menu of organizational and business models for improved livestock value chain performance</a:t>
            </a:r>
          </a:p>
          <a:p>
            <a:pPr marL="0" indent="0">
              <a:buNone/>
            </a:pPr>
            <a:endParaRPr lang="en-US" dirty="0"/>
          </a:p>
          <a:p>
            <a:pPr marL="0" indent="0">
              <a:buNone/>
            </a:pPr>
            <a:endParaRPr lang="en-US" dirty="0"/>
          </a:p>
        </p:txBody>
      </p:sp>
      <p:sp>
        <p:nvSpPr>
          <p:cNvPr id="13" name="TextBox 12"/>
          <p:cNvSpPr txBox="1"/>
          <p:nvPr/>
        </p:nvSpPr>
        <p:spPr>
          <a:xfrm>
            <a:off x="562286" y="4706062"/>
            <a:ext cx="1986728" cy="1569660"/>
          </a:xfrm>
          <a:prstGeom prst="rect">
            <a:avLst/>
          </a:prstGeom>
          <a:noFill/>
          <a:ln>
            <a:solidFill>
              <a:schemeClr val="accent1"/>
            </a:solidFill>
          </a:ln>
        </p:spPr>
        <p:txBody>
          <a:bodyPr wrap="square" rtlCol="0">
            <a:spAutoFit/>
          </a:bodyPr>
          <a:lstStyle/>
          <a:p>
            <a:r>
              <a:rPr lang="en-US" sz="1200" b="1" dirty="0"/>
              <a:t>Main outputs:</a:t>
            </a:r>
          </a:p>
          <a:p>
            <a:pPr marL="171450" indent="-171450">
              <a:buFont typeface="Arial" charset="0"/>
              <a:buChar char="•"/>
            </a:pPr>
            <a:r>
              <a:rPr lang="en-US" sz="1200" dirty="0"/>
              <a:t>What organizational and business approaches to promote where, why and how, for various species, value chains, systems and countries?</a:t>
            </a:r>
          </a:p>
          <a:p>
            <a:endParaRPr lang="en-US" sz="1200" dirty="0"/>
          </a:p>
        </p:txBody>
      </p:sp>
      <p:sp>
        <p:nvSpPr>
          <p:cNvPr id="14" name="TextBox 13"/>
          <p:cNvSpPr txBox="1"/>
          <p:nvPr/>
        </p:nvSpPr>
        <p:spPr>
          <a:xfrm>
            <a:off x="2682372" y="4267200"/>
            <a:ext cx="2606039" cy="2308324"/>
          </a:xfrm>
          <a:prstGeom prst="rect">
            <a:avLst/>
          </a:prstGeom>
          <a:noFill/>
          <a:ln>
            <a:solidFill>
              <a:schemeClr val="accent1"/>
            </a:solidFill>
          </a:ln>
        </p:spPr>
        <p:txBody>
          <a:bodyPr wrap="square" rtlCol="0">
            <a:spAutoFit/>
          </a:bodyPr>
          <a:lstStyle/>
          <a:p>
            <a:r>
              <a:rPr lang="en-US" sz="1200" b="1" dirty="0"/>
              <a:t>Who is involved:</a:t>
            </a:r>
          </a:p>
          <a:p>
            <a:r>
              <a:rPr lang="en-US" sz="1200" i="1" dirty="0"/>
              <a:t>Lead scientists:</a:t>
            </a:r>
          </a:p>
          <a:p>
            <a:r>
              <a:rPr lang="en-US" sz="1200" dirty="0"/>
              <a:t>Isabelle Baltenweck, Emily Ouma, Amos Omore, Nadhem Mtimet, Karl Rich, Immaculate Omondi, James Rao, Christoph Weber, Nils </a:t>
            </a:r>
            <a:r>
              <a:rPr lang="en-US" sz="1200" dirty="0" err="1"/>
              <a:t>Teufel</a:t>
            </a:r>
            <a:endParaRPr lang="en-US" sz="1200" dirty="0"/>
          </a:p>
          <a:p>
            <a:endParaRPr lang="en-US" sz="1200" i="1" dirty="0"/>
          </a:p>
          <a:p>
            <a:r>
              <a:rPr lang="en-US" sz="1200" i="1" dirty="0"/>
              <a:t>CRP partners:</a:t>
            </a:r>
          </a:p>
          <a:p>
            <a:r>
              <a:rPr lang="en-US" sz="1200" dirty="0"/>
              <a:t>ILRI, ICARDA, CIAT</a:t>
            </a:r>
          </a:p>
          <a:p>
            <a:r>
              <a:rPr lang="en-US" sz="1200" i="1" dirty="0"/>
              <a:t>Collaborators:</a:t>
            </a:r>
          </a:p>
          <a:p>
            <a:r>
              <a:rPr lang="en-US" sz="1200" dirty="0"/>
              <a:t>National and local governments, NGOS and private sector</a:t>
            </a:r>
          </a:p>
        </p:txBody>
      </p:sp>
      <p:sp>
        <p:nvSpPr>
          <p:cNvPr id="15" name="TextBox 14"/>
          <p:cNvSpPr txBox="1"/>
          <p:nvPr/>
        </p:nvSpPr>
        <p:spPr>
          <a:xfrm>
            <a:off x="5431541" y="4268355"/>
            <a:ext cx="3628103" cy="2308324"/>
          </a:xfrm>
          <a:prstGeom prst="rect">
            <a:avLst/>
          </a:prstGeom>
          <a:noFill/>
          <a:ln>
            <a:solidFill>
              <a:schemeClr val="accent1"/>
            </a:solidFill>
          </a:ln>
        </p:spPr>
        <p:txBody>
          <a:bodyPr wrap="square" rtlCol="0">
            <a:spAutoFit/>
          </a:bodyPr>
          <a:lstStyle/>
          <a:p>
            <a:r>
              <a:rPr lang="en-US" sz="1200" b="1" dirty="0">
                <a:latin typeface="Calibri" charset="0"/>
                <a:ea typeface="Calibri" charset="0"/>
                <a:cs typeface="Calibri" charset="0"/>
              </a:rPr>
              <a:t>To implement it:</a:t>
            </a:r>
          </a:p>
          <a:p>
            <a:r>
              <a:rPr lang="en-US" sz="1200" i="1" dirty="0">
                <a:latin typeface="Calibri" charset="0"/>
                <a:ea typeface="Calibri" charset="0"/>
                <a:cs typeface="Calibri" charset="0"/>
              </a:rPr>
              <a:t>Key W3/bilateral projects:</a:t>
            </a:r>
          </a:p>
          <a:p>
            <a:pPr marL="171450" indent="-171450">
              <a:buFontTx/>
              <a:buChar char="-"/>
            </a:pPr>
            <a:r>
              <a:rPr lang="en-US" sz="1200" i="1" dirty="0">
                <a:latin typeface="Calibri" charset="0"/>
                <a:ea typeface="Calibri" charset="0"/>
                <a:cs typeface="Calibri" charset="0"/>
              </a:rPr>
              <a:t>AVCD dairy and livestock, Kenya</a:t>
            </a:r>
          </a:p>
          <a:p>
            <a:pPr marL="171450" indent="-171450">
              <a:buFontTx/>
              <a:buChar char="-"/>
            </a:pPr>
            <a:r>
              <a:rPr lang="en-US" sz="1200" i="1" dirty="0">
                <a:latin typeface="Calibri" charset="0"/>
                <a:ea typeface="Calibri" charset="0"/>
                <a:cs typeface="Calibri" charset="0"/>
              </a:rPr>
              <a:t>RTI dairy, Kenya</a:t>
            </a:r>
          </a:p>
          <a:p>
            <a:pPr marL="171450" indent="-171450">
              <a:buFontTx/>
              <a:buChar char="-"/>
            </a:pPr>
            <a:r>
              <a:rPr lang="en-US" sz="1200" i="1" dirty="0">
                <a:latin typeface="Calibri" charset="0"/>
                <a:ea typeface="Calibri" charset="0"/>
                <a:cs typeface="Calibri" charset="0"/>
              </a:rPr>
              <a:t>Upcoming Pig Maize, Vietnam</a:t>
            </a:r>
          </a:p>
          <a:p>
            <a:pPr marL="171450" indent="-171450">
              <a:buFontTx/>
              <a:buChar char="-"/>
            </a:pPr>
            <a:r>
              <a:rPr lang="en-US" sz="1200" i="1" dirty="0">
                <a:latin typeface="Calibri" charset="0"/>
                <a:ea typeface="Calibri" charset="0"/>
                <a:cs typeface="Calibri" charset="0"/>
              </a:rPr>
              <a:t>LSIL dairy, Rwanda</a:t>
            </a:r>
          </a:p>
          <a:p>
            <a:pPr marL="171450" indent="-171450">
              <a:buFontTx/>
              <a:buChar char="-"/>
            </a:pPr>
            <a:endParaRPr lang="en-US" sz="1200" dirty="0">
              <a:latin typeface="Calibri" charset="0"/>
              <a:ea typeface="Calibri" charset="0"/>
              <a:cs typeface="Calibri" charset="0"/>
            </a:endParaRPr>
          </a:p>
          <a:p>
            <a:pPr marL="285750" indent="-285750">
              <a:buFont typeface="Arial" panose="020B0604020202020204" pitchFamily="34" charset="0"/>
              <a:buChar char="•"/>
            </a:pPr>
            <a:endParaRPr lang="en-US" sz="1200" dirty="0">
              <a:latin typeface="Calibri" charset="0"/>
              <a:ea typeface="Calibri" charset="0"/>
              <a:cs typeface="Calibri" charset="0"/>
            </a:endParaRPr>
          </a:p>
          <a:p>
            <a:r>
              <a:rPr lang="en-US" sz="1200" i="1" dirty="0">
                <a:latin typeface="Calibri" charset="0"/>
                <a:ea typeface="Calibri" charset="0"/>
                <a:cs typeface="Calibri" charset="0"/>
              </a:rPr>
              <a:t>W1/2 activities</a:t>
            </a:r>
            <a:r>
              <a:rPr lang="en-US" sz="1200" dirty="0">
                <a:latin typeface="Calibri" charset="0"/>
                <a:ea typeface="Calibri" charset="0"/>
                <a:cs typeface="Calibri" charset="0"/>
              </a:rPr>
              <a:t>: coordination and synthesis across countries</a:t>
            </a:r>
          </a:p>
          <a:p>
            <a:endParaRPr lang="en-US" sz="1200" dirty="0">
              <a:latin typeface="Calibri" charset="0"/>
              <a:ea typeface="Calibri" charset="0"/>
              <a:cs typeface="Calibri" charset="0"/>
            </a:endParaRPr>
          </a:p>
          <a:p>
            <a:r>
              <a:rPr lang="en-US" sz="1200" i="1" dirty="0">
                <a:latin typeface="Calibri" charset="0"/>
                <a:ea typeface="Calibri" charset="0"/>
                <a:cs typeface="Calibri" charset="0"/>
              </a:rPr>
              <a:t>Other CRPs</a:t>
            </a:r>
            <a:r>
              <a:rPr lang="en-US" sz="1200" dirty="0">
                <a:latin typeface="Calibri" charset="0"/>
                <a:ea typeface="Calibri" charset="0"/>
                <a:cs typeface="Calibri" charset="0"/>
              </a:rPr>
              <a:t>: PIM (check-off systems in dairy VC Kenya)</a:t>
            </a:r>
          </a:p>
        </p:txBody>
      </p:sp>
    </p:spTree>
    <p:extLst>
      <p:ext uri="{BB962C8B-B14F-4D97-AF65-F5344CB8AC3E}">
        <p14:creationId xmlns:p14="http://schemas.microsoft.com/office/powerpoint/2010/main" val="962744108"/>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943708" y="250522"/>
            <a:ext cx="7543800" cy="606669"/>
          </a:xfrm>
        </p:spPr>
        <p:txBody>
          <a:bodyPr/>
          <a:lstStyle/>
          <a:p>
            <a:r>
              <a:rPr lang="en-GB" b="1" dirty="0"/>
              <a:t>Value Proposition for Key Product Lines</a:t>
            </a:r>
          </a:p>
        </p:txBody>
      </p:sp>
      <p:sp>
        <p:nvSpPr>
          <p:cNvPr id="6" name="Text Placeholder 5"/>
          <p:cNvSpPr>
            <a:spLocks noGrp="1"/>
          </p:cNvSpPr>
          <p:nvPr>
            <p:ph type="body" sz="quarter" idx="12"/>
          </p:nvPr>
        </p:nvSpPr>
        <p:spPr>
          <a:xfrm>
            <a:off x="621323" y="996460"/>
            <a:ext cx="8294077" cy="5337837"/>
          </a:xfrm>
        </p:spPr>
        <p:txBody>
          <a:bodyPr>
            <a:normAutofit fontScale="77500" lnSpcReduction="20000"/>
          </a:bodyPr>
          <a:lstStyle/>
          <a:p>
            <a:pPr>
              <a:lnSpc>
                <a:spcPct val="120000"/>
              </a:lnSpc>
              <a:buFont typeface="+mj-lt"/>
              <a:buAutoNum type="arabicPeriod" startAt="6"/>
            </a:pPr>
            <a:r>
              <a:rPr lang="en-US" sz="2000" b="1" dirty="0"/>
              <a:t>Suite of technologies and management strategies for enhanced livelihoods and resilience</a:t>
            </a:r>
          </a:p>
          <a:p>
            <a:pPr marL="857250" lvl="1" indent="-457200">
              <a:lnSpc>
                <a:spcPct val="120000"/>
              </a:lnSpc>
              <a:spcBef>
                <a:spcPts val="0"/>
              </a:spcBef>
              <a:buFont typeface="Arial" charset="0"/>
              <a:buChar char="•"/>
            </a:pPr>
            <a:r>
              <a:rPr lang="en-GB" sz="2000" i="1" dirty="0"/>
              <a:t>What is it: </a:t>
            </a:r>
            <a:r>
              <a:rPr lang="en-GB" sz="2000" dirty="0"/>
              <a:t>Identification, testing and evaluation of technologies and management strategies, at farm and/or herd levels</a:t>
            </a:r>
          </a:p>
          <a:p>
            <a:pPr marL="857250" lvl="1" indent="-457200">
              <a:lnSpc>
                <a:spcPct val="120000"/>
              </a:lnSpc>
              <a:spcBef>
                <a:spcPts val="0"/>
              </a:spcBef>
              <a:buFont typeface="Arial" charset="0"/>
              <a:buChar char="•"/>
            </a:pPr>
            <a:r>
              <a:rPr lang="en-GB" sz="2000" i="1" dirty="0"/>
              <a:t>Clients:</a:t>
            </a:r>
            <a:r>
              <a:rPr lang="en-GB" sz="2000" dirty="0"/>
              <a:t> Livestock communities, development partners, private sector, national and local governments, researchers</a:t>
            </a:r>
          </a:p>
          <a:p>
            <a:pPr marL="857250" lvl="1" indent="-457200">
              <a:lnSpc>
                <a:spcPct val="120000"/>
              </a:lnSpc>
              <a:spcBef>
                <a:spcPts val="0"/>
              </a:spcBef>
              <a:buFont typeface="Arial" charset="0"/>
              <a:buChar char="•"/>
            </a:pPr>
            <a:r>
              <a:rPr lang="en-GB" sz="2000" i="1" dirty="0"/>
              <a:t>Utility:</a:t>
            </a:r>
            <a:r>
              <a:rPr lang="en-GB" sz="2000" dirty="0"/>
              <a:t> (1) Process to consistently evaluate technologies and identify technology packages to promote; (2) Evidence on which technology packages are economically profitable to livestock keepers, socially equitable and environmentally sustainable as well as leading to significant livelihood improvements</a:t>
            </a:r>
          </a:p>
          <a:p>
            <a:pPr marL="857250" lvl="1" indent="-457200">
              <a:lnSpc>
                <a:spcPct val="120000"/>
              </a:lnSpc>
              <a:spcBef>
                <a:spcPts val="0"/>
              </a:spcBef>
              <a:buFont typeface="Arial" charset="0"/>
              <a:buChar char="•"/>
            </a:pPr>
            <a:endParaRPr lang="en-GB" sz="2000" dirty="0"/>
          </a:p>
          <a:p>
            <a:pPr marL="457200" indent="-457200">
              <a:lnSpc>
                <a:spcPct val="120000"/>
              </a:lnSpc>
              <a:buFont typeface="+mj-lt"/>
              <a:buAutoNum type="arabicPeriod" startAt="7"/>
            </a:pPr>
            <a:r>
              <a:rPr lang="en-US" sz="2000" b="1" dirty="0"/>
              <a:t>Menu of organizational and business models for improved livestock value chain performance</a:t>
            </a:r>
          </a:p>
          <a:p>
            <a:pPr lvl="1">
              <a:lnSpc>
                <a:spcPct val="120000"/>
              </a:lnSpc>
              <a:spcBef>
                <a:spcPts val="0"/>
              </a:spcBef>
              <a:buFont typeface="Arial" charset="0"/>
              <a:buChar char="•"/>
            </a:pPr>
            <a:r>
              <a:rPr lang="en-GB" sz="2000" i="1" dirty="0"/>
              <a:t>What is it: </a:t>
            </a:r>
            <a:r>
              <a:rPr lang="en-GB" sz="2000" dirty="0"/>
              <a:t>Identification, testing and evaluation of organizational and business approaches, at value chain level</a:t>
            </a:r>
          </a:p>
          <a:p>
            <a:pPr lvl="1">
              <a:lnSpc>
                <a:spcPct val="120000"/>
              </a:lnSpc>
              <a:spcBef>
                <a:spcPts val="0"/>
              </a:spcBef>
              <a:buFont typeface="Arial" charset="0"/>
              <a:buChar char="•"/>
            </a:pPr>
            <a:r>
              <a:rPr lang="en-GB" sz="2000" i="1" dirty="0"/>
              <a:t>Clients:</a:t>
            </a:r>
            <a:r>
              <a:rPr lang="en-GB" sz="2000" dirty="0"/>
              <a:t> Livestock communities, development partners, private sector, national and local governments, researchers</a:t>
            </a:r>
          </a:p>
          <a:p>
            <a:pPr lvl="1">
              <a:lnSpc>
                <a:spcPct val="120000"/>
              </a:lnSpc>
              <a:spcBef>
                <a:spcPts val="0"/>
              </a:spcBef>
              <a:buFont typeface="Arial" charset="0"/>
              <a:buChar char="•"/>
            </a:pPr>
            <a:r>
              <a:rPr lang="en-GB" sz="2000" i="1" dirty="0"/>
              <a:t>Utility:</a:t>
            </a:r>
            <a:r>
              <a:rPr lang="en-GB" sz="2000" dirty="0"/>
              <a:t>(1) Process to evaluate institutional innovations and to identify what new organizational and business approaches to promote; (2) Evidence on which organizational and business approaches are most efficient in improving livestock value chain performance </a:t>
            </a:r>
            <a:r>
              <a:rPr lang="en-GB" sz="2000"/>
              <a:t>(regarding inputs</a:t>
            </a:r>
            <a:r>
              <a:rPr lang="en-GB" sz="2000" dirty="0"/>
              <a:t>, services and output markets)</a:t>
            </a:r>
          </a:p>
          <a:p>
            <a:pPr marL="0" indent="0">
              <a:lnSpc>
                <a:spcPct val="120000"/>
              </a:lnSpc>
              <a:spcBef>
                <a:spcPts val="0"/>
              </a:spcBef>
              <a:buNone/>
            </a:pPr>
            <a:endParaRPr lang="en-GB" dirty="0"/>
          </a:p>
        </p:txBody>
      </p:sp>
    </p:spTree>
    <p:extLst>
      <p:ext uri="{BB962C8B-B14F-4D97-AF65-F5344CB8AC3E}">
        <p14:creationId xmlns:p14="http://schemas.microsoft.com/office/powerpoint/2010/main" val="1722387967"/>
      </p:ext>
    </p:extLst>
  </p:cSld>
  <p:clrMapOvr>
    <a:masterClrMapping/>
  </p:clrMapOvr>
  <p:transition spd="slow">
    <p:wipe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a:t>C. Summary of progress and plans</a:t>
            </a:r>
          </a:p>
        </p:txBody>
      </p:sp>
    </p:spTree>
    <p:extLst>
      <p:ext uri="{BB962C8B-B14F-4D97-AF65-F5344CB8AC3E}">
        <p14:creationId xmlns:p14="http://schemas.microsoft.com/office/powerpoint/2010/main" val="3227395087"/>
      </p:ext>
    </p:extLst>
  </p:cSld>
  <p:clrMapOvr>
    <a:masterClrMapping/>
  </p:clrMapOvr>
  <p:transition spd="slow">
    <p:wipe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a:extLst>
              <a:ext uri="{FF2B5EF4-FFF2-40B4-BE49-F238E27FC236}">
                <a16:creationId xmlns:a16="http://schemas.microsoft.com/office/drawing/2014/main" id="{AF1498C8-B88E-41E2-A9A0-98CA79B8F6F8}"/>
              </a:ext>
            </a:extLst>
          </p:cNvPr>
          <p:cNvSpPr txBox="1">
            <a:spLocks noChangeArrowheads="1"/>
          </p:cNvSpPr>
          <p:nvPr/>
        </p:nvSpPr>
        <p:spPr bwMode="auto">
          <a:xfrm>
            <a:off x="457200" y="342520"/>
            <a:ext cx="6276126" cy="387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defTabSz="685800">
              <a:lnSpc>
                <a:spcPts val="2250"/>
              </a:lnSpc>
            </a:pPr>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Update on 2017 deliverables</a:t>
            </a:r>
          </a:p>
        </p:txBody>
      </p:sp>
      <p:sp>
        <p:nvSpPr>
          <p:cNvPr id="4" name="Rounded Rectangle 4">
            <a:extLst>
              <a:ext uri="{FF2B5EF4-FFF2-40B4-BE49-F238E27FC236}">
                <a16:creationId xmlns:a16="http://schemas.microsoft.com/office/drawing/2014/main" id="{2D823064-EEA6-4688-B297-7A998FF7F1C7}"/>
              </a:ext>
            </a:extLst>
          </p:cNvPr>
          <p:cNvSpPr/>
          <p:nvPr/>
        </p:nvSpPr>
        <p:spPr>
          <a:xfrm>
            <a:off x="714375" y="2400300"/>
            <a:ext cx="1543050" cy="3600450"/>
          </a:xfrm>
          <a:prstGeom prst="roundRect">
            <a:avLst>
              <a:gd name="adj" fmla="val 3229"/>
            </a:avLst>
          </a:prstGeom>
          <a:noFill/>
          <a:ln>
            <a:solidFill>
              <a:schemeClr val="accent1"/>
            </a:solidFill>
          </a:ln>
        </p:spPr>
        <p:style>
          <a:lnRef idx="1">
            <a:schemeClr val="accent1"/>
          </a:lnRef>
          <a:fillRef idx="2">
            <a:schemeClr val="accent1"/>
          </a:fillRef>
          <a:effectRef idx="1">
            <a:schemeClr val="accent1"/>
          </a:effectRef>
          <a:fontRef idx="minor">
            <a:schemeClr val="dk1"/>
          </a:fontRef>
        </p:style>
        <p:txBody>
          <a:bodyPr lIns="0" rIns="0" rtlCol="0" anchor="t"/>
          <a:lstStyle/>
          <a:p>
            <a:pPr defTabSz="685800"/>
            <a:endParaRPr lang="en-US" sz="1200" dirty="0">
              <a:solidFill>
                <a:prstClr val="black"/>
              </a:solidFill>
              <a:latin typeface="Calibri"/>
            </a:endParaRPr>
          </a:p>
        </p:txBody>
      </p:sp>
      <p:sp>
        <p:nvSpPr>
          <p:cNvPr id="5" name="Rounded Rectangle 7">
            <a:extLst>
              <a:ext uri="{FF2B5EF4-FFF2-40B4-BE49-F238E27FC236}">
                <a16:creationId xmlns:a16="http://schemas.microsoft.com/office/drawing/2014/main" id="{E00A4B94-B555-4A1D-B9ED-F3F3C304B9E2}"/>
              </a:ext>
            </a:extLst>
          </p:cNvPr>
          <p:cNvSpPr/>
          <p:nvPr/>
        </p:nvSpPr>
        <p:spPr>
          <a:xfrm>
            <a:off x="2743748" y="2409567"/>
            <a:ext cx="1476251" cy="3591184"/>
          </a:xfrm>
          <a:prstGeom prst="roundRect">
            <a:avLst>
              <a:gd name="adj" fmla="val 3229"/>
            </a:avLst>
          </a:prstGeom>
          <a:noFill/>
          <a:ln>
            <a:solidFill>
              <a:schemeClr val="accent2"/>
            </a:solidFill>
          </a:ln>
        </p:spPr>
        <p:style>
          <a:lnRef idx="1">
            <a:schemeClr val="accent2"/>
          </a:lnRef>
          <a:fillRef idx="2">
            <a:schemeClr val="accent2"/>
          </a:fillRef>
          <a:effectRef idx="1">
            <a:schemeClr val="accent2"/>
          </a:effectRef>
          <a:fontRef idx="minor">
            <a:schemeClr val="dk1"/>
          </a:fontRef>
        </p:style>
        <p:txBody>
          <a:bodyPr lIns="0" rIns="0" rtlCol="0" anchor="t"/>
          <a:lstStyle/>
          <a:p>
            <a:pPr defTabSz="685800"/>
            <a:endParaRPr lang="en-US" sz="1200" dirty="0">
              <a:solidFill>
                <a:prstClr val="black"/>
              </a:solidFill>
              <a:latin typeface="Calibri"/>
            </a:endParaRPr>
          </a:p>
        </p:txBody>
      </p:sp>
      <p:sp>
        <p:nvSpPr>
          <p:cNvPr id="6" name="Rounded Rectangle 8">
            <a:extLst>
              <a:ext uri="{FF2B5EF4-FFF2-40B4-BE49-F238E27FC236}">
                <a16:creationId xmlns:a16="http://schemas.microsoft.com/office/drawing/2014/main" id="{AED20DB0-1D91-4B04-BD99-A1BC1B4ACCC2}"/>
              </a:ext>
            </a:extLst>
          </p:cNvPr>
          <p:cNvSpPr/>
          <p:nvPr/>
        </p:nvSpPr>
        <p:spPr>
          <a:xfrm>
            <a:off x="4904402" y="2409566"/>
            <a:ext cx="1543050" cy="3591185"/>
          </a:xfrm>
          <a:prstGeom prst="roundRect">
            <a:avLst>
              <a:gd name="adj" fmla="val 3229"/>
            </a:avLst>
          </a:prstGeom>
          <a:noFill/>
          <a:ln>
            <a:solidFill>
              <a:schemeClr val="accent4"/>
            </a:solidFill>
          </a:ln>
        </p:spPr>
        <p:style>
          <a:lnRef idx="1">
            <a:schemeClr val="accent4"/>
          </a:lnRef>
          <a:fillRef idx="2">
            <a:schemeClr val="accent4"/>
          </a:fillRef>
          <a:effectRef idx="1">
            <a:schemeClr val="accent4"/>
          </a:effectRef>
          <a:fontRef idx="minor">
            <a:schemeClr val="dk1"/>
          </a:fontRef>
        </p:style>
        <p:txBody>
          <a:bodyPr lIns="0" rIns="0" rtlCol="0" anchor="t"/>
          <a:lstStyle/>
          <a:p>
            <a:pPr defTabSz="685800"/>
            <a:endParaRPr lang="en-US" sz="1200" dirty="0">
              <a:solidFill>
                <a:prstClr val="black"/>
              </a:solidFill>
              <a:latin typeface="Calibri"/>
            </a:endParaRPr>
          </a:p>
        </p:txBody>
      </p:sp>
      <p:sp>
        <p:nvSpPr>
          <p:cNvPr id="7" name="Rounded Rectangle 9">
            <a:extLst>
              <a:ext uri="{FF2B5EF4-FFF2-40B4-BE49-F238E27FC236}">
                <a16:creationId xmlns:a16="http://schemas.microsoft.com/office/drawing/2014/main" id="{E01730AE-95DF-4FA3-A34F-B0EFBC044343}"/>
              </a:ext>
            </a:extLst>
          </p:cNvPr>
          <p:cNvSpPr/>
          <p:nvPr/>
        </p:nvSpPr>
        <p:spPr>
          <a:xfrm>
            <a:off x="6990501" y="2396148"/>
            <a:ext cx="1818426" cy="3591184"/>
          </a:xfrm>
          <a:prstGeom prst="roundRect">
            <a:avLst>
              <a:gd name="adj" fmla="val 3229"/>
            </a:avLst>
          </a:prstGeom>
          <a:noFill/>
          <a:ln>
            <a:solidFill>
              <a:schemeClr val="accent6"/>
            </a:solidFill>
          </a:ln>
        </p:spPr>
        <p:style>
          <a:lnRef idx="1">
            <a:schemeClr val="accent6"/>
          </a:lnRef>
          <a:fillRef idx="2">
            <a:schemeClr val="accent6"/>
          </a:fillRef>
          <a:effectRef idx="1">
            <a:schemeClr val="accent6"/>
          </a:effectRef>
          <a:fontRef idx="minor">
            <a:schemeClr val="dk1"/>
          </a:fontRef>
        </p:style>
        <p:txBody>
          <a:bodyPr lIns="0" rIns="0" rtlCol="0" anchor="t"/>
          <a:lstStyle/>
          <a:p>
            <a:pPr defTabSz="685800"/>
            <a:endParaRPr lang="en-US" sz="1200" dirty="0">
              <a:solidFill>
                <a:prstClr val="black"/>
              </a:solidFill>
              <a:latin typeface="Calibri"/>
            </a:endParaRPr>
          </a:p>
        </p:txBody>
      </p:sp>
      <p:sp>
        <p:nvSpPr>
          <p:cNvPr id="8" name="Rounded Rectangle 10">
            <a:extLst>
              <a:ext uri="{FF2B5EF4-FFF2-40B4-BE49-F238E27FC236}">
                <a16:creationId xmlns:a16="http://schemas.microsoft.com/office/drawing/2014/main" id="{C8972373-910B-4357-A139-DE7A129761D1}"/>
              </a:ext>
            </a:extLst>
          </p:cNvPr>
          <p:cNvSpPr/>
          <p:nvPr/>
        </p:nvSpPr>
        <p:spPr>
          <a:xfrm>
            <a:off x="714375" y="999133"/>
            <a:ext cx="1647825" cy="1057587"/>
          </a:xfrm>
          <a:prstGeom prst="roundRect">
            <a:avLst>
              <a:gd name="adj" fmla="val 3229"/>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685800"/>
            <a:r>
              <a:rPr lang="en-US" sz="1350" dirty="0">
                <a:solidFill>
                  <a:prstClr val="black"/>
                </a:solidFill>
                <a:latin typeface="Calibri"/>
              </a:rPr>
              <a:t>Policies, foresight and systems analysis </a:t>
            </a:r>
          </a:p>
          <a:p>
            <a:pPr algn="ctr" defTabSz="685800"/>
            <a:r>
              <a:rPr lang="en-US" sz="1050" i="1"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(K. Rich)</a:t>
            </a:r>
          </a:p>
        </p:txBody>
      </p:sp>
      <p:sp>
        <p:nvSpPr>
          <p:cNvPr id="9" name="Rounded Rectangle 11">
            <a:extLst>
              <a:ext uri="{FF2B5EF4-FFF2-40B4-BE49-F238E27FC236}">
                <a16:creationId xmlns:a16="http://schemas.microsoft.com/office/drawing/2014/main" id="{75F4C782-556F-4887-A721-9742EC4995C7}"/>
              </a:ext>
            </a:extLst>
          </p:cNvPr>
          <p:cNvSpPr/>
          <p:nvPr/>
        </p:nvSpPr>
        <p:spPr>
          <a:xfrm>
            <a:off x="2662155" y="996109"/>
            <a:ext cx="1728190" cy="991428"/>
          </a:xfrm>
          <a:prstGeom prst="roundRect">
            <a:avLst>
              <a:gd name="adj" fmla="val 3229"/>
            </a:avLst>
          </a:prstGeom>
        </p:spPr>
        <p:style>
          <a:lnRef idx="1">
            <a:schemeClr val="accent2"/>
          </a:lnRef>
          <a:fillRef idx="2">
            <a:schemeClr val="accent2"/>
          </a:fillRef>
          <a:effectRef idx="1">
            <a:schemeClr val="accent2"/>
          </a:effectRef>
          <a:fontRef idx="minor">
            <a:schemeClr val="dk1"/>
          </a:fontRef>
        </p:style>
        <p:txBody>
          <a:bodyPr rtlCol="0" anchor="ctr"/>
          <a:lstStyle/>
          <a:p>
            <a:pPr algn="ctr" defTabSz="685800"/>
            <a:r>
              <a:rPr lang="en-US" sz="1350" dirty="0">
                <a:solidFill>
                  <a:prstClr val="black"/>
                </a:solidFill>
                <a:latin typeface="Calibri"/>
              </a:rPr>
              <a:t>Gender and social equity</a:t>
            </a:r>
          </a:p>
          <a:p>
            <a:pPr algn="ctr" defTabSz="685800"/>
            <a:r>
              <a:rPr lang="en-US" sz="1050" i="1"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 De Haan)</a:t>
            </a:r>
          </a:p>
        </p:txBody>
      </p:sp>
      <p:sp>
        <p:nvSpPr>
          <p:cNvPr id="10" name="Rounded Rectangle 12">
            <a:extLst>
              <a:ext uri="{FF2B5EF4-FFF2-40B4-BE49-F238E27FC236}">
                <a16:creationId xmlns:a16="http://schemas.microsoft.com/office/drawing/2014/main" id="{29D75247-E18D-4170-8855-CA60E11E003A}"/>
              </a:ext>
            </a:extLst>
          </p:cNvPr>
          <p:cNvSpPr/>
          <p:nvPr/>
        </p:nvSpPr>
        <p:spPr>
          <a:xfrm>
            <a:off x="4904402" y="1006545"/>
            <a:ext cx="1648798" cy="991428"/>
          </a:xfrm>
          <a:prstGeom prst="roundRect">
            <a:avLst>
              <a:gd name="adj" fmla="val 3229"/>
            </a:avLst>
          </a:prstGeom>
        </p:spPr>
        <p:style>
          <a:lnRef idx="1">
            <a:schemeClr val="accent4"/>
          </a:lnRef>
          <a:fillRef idx="2">
            <a:schemeClr val="accent4"/>
          </a:fillRef>
          <a:effectRef idx="1">
            <a:schemeClr val="accent4"/>
          </a:effectRef>
          <a:fontRef idx="minor">
            <a:schemeClr val="dk1"/>
          </a:fontRef>
        </p:style>
        <p:txBody>
          <a:bodyPr rtlCol="0" anchor="ctr"/>
          <a:lstStyle/>
          <a:p>
            <a:pPr algn="ctr" defTabSz="685800"/>
            <a:r>
              <a:rPr lang="en-US" sz="1350" dirty="0">
                <a:solidFill>
                  <a:prstClr val="black"/>
                </a:solidFill>
                <a:latin typeface="Calibri"/>
              </a:rPr>
              <a:t>Food and nutrition security through livestock</a:t>
            </a:r>
          </a:p>
          <a:p>
            <a:pPr algn="ctr" defTabSz="685800"/>
            <a:r>
              <a:rPr lang="en-US" sz="1050" i="1"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(P. Dominguez-Salas)</a:t>
            </a:r>
          </a:p>
        </p:txBody>
      </p:sp>
      <p:sp>
        <p:nvSpPr>
          <p:cNvPr id="11" name="Rounded Rectangle 13">
            <a:extLst>
              <a:ext uri="{FF2B5EF4-FFF2-40B4-BE49-F238E27FC236}">
                <a16:creationId xmlns:a16="http://schemas.microsoft.com/office/drawing/2014/main" id="{A3573F6E-1B90-4245-858A-661FF85C74E8}"/>
              </a:ext>
            </a:extLst>
          </p:cNvPr>
          <p:cNvSpPr/>
          <p:nvPr/>
        </p:nvSpPr>
        <p:spPr>
          <a:xfrm>
            <a:off x="7007729" y="1013834"/>
            <a:ext cx="1958547" cy="966847"/>
          </a:xfrm>
          <a:prstGeom prst="roundRect">
            <a:avLst>
              <a:gd name="adj" fmla="val 3229"/>
            </a:avLst>
          </a:prstGeom>
        </p:spPr>
        <p:style>
          <a:lnRef idx="1">
            <a:schemeClr val="accent6"/>
          </a:lnRef>
          <a:fillRef idx="2">
            <a:schemeClr val="accent6"/>
          </a:fillRef>
          <a:effectRef idx="1">
            <a:schemeClr val="accent6"/>
          </a:effectRef>
          <a:fontRef idx="minor">
            <a:schemeClr val="dk1"/>
          </a:fontRef>
        </p:style>
        <p:txBody>
          <a:bodyPr rtlCol="0" anchor="ctr"/>
          <a:lstStyle/>
          <a:p>
            <a:pPr algn="ctr" defTabSz="685800"/>
            <a:r>
              <a:rPr lang="en-US" sz="1350" dirty="0">
                <a:solidFill>
                  <a:prstClr val="black"/>
                </a:solidFill>
                <a:latin typeface="Calibri"/>
              </a:rPr>
              <a:t>Integrated technologies, practices and institutions for improved livestock systems</a:t>
            </a:r>
          </a:p>
          <a:p>
            <a:pPr algn="ctr" defTabSz="685800"/>
            <a:r>
              <a:rPr lang="en-US" sz="1050" i="1"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(I. Baltenweck)</a:t>
            </a:r>
          </a:p>
        </p:txBody>
      </p:sp>
      <p:graphicFrame>
        <p:nvGraphicFramePr>
          <p:cNvPr id="12" name="Table 11">
            <a:extLst>
              <a:ext uri="{FF2B5EF4-FFF2-40B4-BE49-F238E27FC236}">
                <a16:creationId xmlns:a16="http://schemas.microsoft.com/office/drawing/2014/main" id="{3A3FAD51-2057-495F-9EB4-6630BE954B54}"/>
              </a:ext>
            </a:extLst>
          </p:cNvPr>
          <p:cNvGraphicFramePr>
            <a:graphicFrameLocks noGrp="1"/>
          </p:cNvGraphicFramePr>
          <p:nvPr/>
        </p:nvGraphicFramePr>
        <p:xfrm>
          <a:off x="7378906" y="2409566"/>
          <a:ext cx="1060174" cy="845820"/>
        </p:xfrm>
        <a:graphic>
          <a:graphicData uri="http://schemas.openxmlformats.org/drawingml/2006/table">
            <a:tbl>
              <a:tblPr firstRow="1" bandRow="1">
                <a:tableStyleId>{5940675A-B579-460E-94D1-54222C63F5DA}</a:tableStyleId>
              </a:tblPr>
              <a:tblGrid>
                <a:gridCol w="530087">
                  <a:extLst>
                    <a:ext uri="{9D8B030D-6E8A-4147-A177-3AD203B41FA5}">
                      <a16:colId xmlns:a16="http://schemas.microsoft.com/office/drawing/2014/main" val="3401386180"/>
                    </a:ext>
                  </a:extLst>
                </a:gridCol>
                <a:gridCol w="530087">
                  <a:extLst>
                    <a:ext uri="{9D8B030D-6E8A-4147-A177-3AD203B41FA5}">
                      <a16:colId xmlns:a16="http://schemas.microsoft.com/office/drawing/2014/main" val="3888571769"/>
                    </a:ext>
                  </a:extLst>
                </a:gridCol>
              </a:tblGrid>
              <a:tr h="274320">
                <a:tc>
                  <a:txBody>
                    <a:bodyPr/>
                    <a:lstStyle/>
                    <a:p>
                      <a:endParaRPr lang="fr-FR" sz="1400" dirty="0"/>
                    </a:p>
                  </a:txBody>
                  <a:tcPr marL="68580" marR="68580" marT="34290" marB="34290">
                    <a:solidFill>
                      <a:srgbClr val="FF0000"/>
                    </a:solidFill>
                  </a:tcPr>
                </a:tc>
                <a:tc>
                  <a:txBody>
                    <a:bodyPr/>
                    <a:lstStyle/>
                    <a:p>
                      <a:r>
                        <a:rPr lang="en-US" sz="1400" dirty="0"/>
                        <a:t>5</a:t>
                      </a:r>
                      <a:endParaRPr lang="fr-FR" sz="1400" dirty="0"/>
                    </a:p>
                  </a:txBody>
                  <a:tcPr marL="68580" marR="68580" marT="34290" marB="34290"/>
                </a:tc>
                <a:extLst>
                  <a:ext uri="{0D108BD9-81ED-4DB2-BD59-A6C34878D82A}">
                    <a16:rowId xmlns:a16="http://schemas.microsoft.com/office/drawing/2014/main" val="556247218"/>
                  </a:ext>
                </a:extLst>
              </a:tr>
              <a:tr h="274320">
                <a:tc>
                  <a:txBody>
                    <a:bodyPr/>
                    <a:lstStyle/>
                    <a:p>
                      <a:endParaRPr lang="fr-FR" sz="1400" dirty="0"/>
                    </a:p>
                  </a:txBody>
                  <a:tcPr marL="68580" marR="68580" marT="34290" marB="34290">
                    <a:solidFill>
                      <a:srgbClr val="FFC000"/>
                    </a:solidFill>
                  </a:tcPr>
                </a:tc>
                <a:tc>
                  <a:txBody>
                    <a:bodyPr/>
                    <a:lstStyle/>
                    <a:p>
                      <a:r>
                        <a:rPr lang="en-US" sz="1400" dirty="0"/>
                        <a:t>18</a:t>
                      </a:r>
                      <a:endParaRPr lang="fr-FR" sz="1400" dirty="0"/>
                    </a:p>
                  </a:txBody>
                  <a:tcPr marL="68580" marR="68580" marT="34290" marB="34290"/>
                </a:tc>
                <a:extLst>
                  <a:ext uri="{0D108BD9-81ED-4DB2-BD59-A6C34878D82A}">
                    <a16:rowId xmlns:a16="http://schemas.microsoft.com/office/drawing/2014/main" val="1897879365"/>
                  </a:ext>
                </a:extLst>
              </a:tr>
              <a:tr h="274320">
                <a:tc>
                  <a:txBody>
                    <a:bodyPr/>
                    <a:lstStyle/>
                    <a:p>
                      <a:endParaRPr lang="fr-FR" sz="1400" dirty="0"/>
                    </a:p>
                  </a:txBody>
                  <a:tcPr marL="68580" marR="68580" marT="34290" marB="34290">
                    <a:solidFill>
                      <a:srgbClr val="92D050"/>
                    </a:solidFill>
                  </a:tcPr>
                </a:tc>
                <a:tc>
                  <a:txBody>
                    <a:bodyPr/>
                    <a:lstStyle/>
                    <a:p>
                      <a:r>
                        <a:rPr lang="en-US" sz="1400" dirty="0"/>
                        <a:t>7</a:t>
                      </a:r>
                      <a:endParaRPr lang="fr-FR" sz="1400" dirty="0"/>
                    </a:p>
                  </a:txBody>
                  <a:tcPr marL="68580" marR="68580" marT="34290" marB="34290"/>
                </a:tc>
                <a:extLst>
                  <a:ext uri="{0D108BD9-81ED-4DB2-BD59-A6C34878D82A}">
                    <a16:rowId xmlns:a16="http://schemas.microsoft.com/office/drawing/2014/main" val="1246106891"/>
                  </a:ext>
                </a:extLst>
              </a:tr>
            </a:tbl>
          </a:graphicData>
        </a:graphic>
      </p:graphicFrame>
      <p:pic>
        <p:nvPicPr>
          <p:cNvPr id="13" name="Picture 12">
            <a:extLst>
              <a:ext uri="{FF2B5EF4-FFF2-40B4-BE49-F238E27FC236}">
                <a16:creationId xmlns:a16="http://schemas.microsoft.com/office/drawing/2014/main" id="{B0433F07-6318-414F-9872-46123C05C100}"/>
              </a:ext>
            </a:extLst>
          </p:cNvPr>
          <p:cNvPicPr>
            <a:picLocks noChangeAspect="1"/>
          </p:cNvPicPr>
          <p:nvPr/>
        </p:nvPicPr>
        <p:blipFill rotWithShape="1">
          <a:blip r:embed="rId3"/>
          <a:srcRect l="59348" t="18401" r="19196" b="39333"/>
          <a:stretch/>
        </p:blipFill>
        <p:spPr>
          <a:xfrm>
            <a:off x="6928001" y="3346880"/>
            <a:ext cx="1961985" cy="1270221"/>
          </a:xfrm>
          <a:prstGeom prst="rect">
            <a:avLst/>
          </a:prstGeom>
          <a:ln>
            <a:solidFill>
              <a:srgbClr val="C00000"/>
            </a:solidFill>
          </a:ln>
        </p:spPr>
      </p:pic>
      <p:sp>
        <p:nvSpPr>
          <p:cNvPr id="14" name="Rectangle 13">
            <a:extLst>
              <a:ext uri="{FF2B5EF4-FFF2-40B4-BE49-F238E27FC236}">
                <a16:creationId xmlns:a16="http://schemas.microsoft.com/office/drawing/2014/main" id="{A7293E9A-E32F-4E27-ABEF-FC1807E8245A}"/>
              </a:ext>
            </a:extLst>
          </p:cNvPr>
          <p:cNvSpPr/>
          <p:nvPr/>
        </p:nvSpPr>
        <p:spPr>
          <a:xfrm>
            <a:off x="4390345" y="3339350"/>
            <a:ext cx="2528789" cy="2677656"/>
          </a:xfrm>
          <a:prstGeom prst="rect">
            <a:avLst/>
          </a:prstGeom>
          <a:solidFill>
            <a:schemeClr val="accent6">
              <a:lumMod val="20000"/>
              <a:lumOff val="80000"/>
            </a:schemeClr>
          </a:solidFill>
          <a:ln>
            <a:solidFill>
              <a:srgbClr val="FF0000"/>
            </a:solidFill>
          </a:ln>
        </p:spPr>
        <p:txBody>
          <a:bodyPr wrap="square">
            <a:spAutoFit/>
          </a:bodyPr>
          <a:lstStyle/>
          <a:p>
            <a:pPr marL="214313" indent="-214313" defTabSz="685800">
              <a:buFont typeface="Arial" panose="020B0604020202020204" pitchFamily="34" charset="0"/>
              <a:buChar char="•"/>
            </a:pPr>
            <a:r>
              <a:rPr lang="en-US" sz="1200" dirty="0">
                <a:solidFill>
                  <a:prstClr val="black"/>
                </a:solidFill>
                <a:latin typeface="Times New Roman" panose="02020603050405020304" pitchFamily="18" charset="0"/>
              </a:rPr>
              <a:t>Dairy hubs widely promoted as a mechanism to improve farmers’ access to input and output markets</a:t>
            </a:r>
          </a:p>
          <a:p>
            <a:pPr marL="214313" indent="-214313" defTabSz="685800">
              <a:buFont typeface="Arial" panose="020B0604020202020204" pitchFamily="34" charset="0"/>
              <a:buChar char="•"/>
            </a:pPr>
            <a:r>
              <a:rPr lang="en-US" sz="1200" dirty="0">
                <a:solidFill>
                  <a:prstClr val="black"/>
                </a:solidFill>
                <a:latin typeface="Times New Roman" panose="02020603050405020304" pitchFamily="18" charset="0"/>
              </a:rPr>
              <a:t>Most development partners consider sale to processors as ‘best’ option, yet no difference at farm level between hubs that sell to processors and those that don’t</a:t>
            </a:r>
          </a:p>
          <a:p>
            <a:pPr marL="214313" indent="-214313" defTabSz="685800">
              <a:buFont typeface="Arial" panose="020B0604020202020204" pitchFamily="34" charset="0"/>
              <a:buChar char="•"/>
            </a:pPr>
            <a:r>
              <a:rPr lang="en-US" sz="1200" dirty="0">
                <a:solidFill>
                  <a:prstClr val="black"/>
                </a:solidFill>
                <a:latin typeface="Times New Roman" panose="02020603050405020304" pitchFamily="18" charset="0"/>
              </a:rPr>
              <a:t>Moreover, producer organization’s efficiency level does not translate to more productive farmers</a:t>
            </a:r>
          </a:p>
          <a:p>
            <a:pPr marL="214313" indent="-214313" defTabSz="685800">
              <a:buFont typeface="Arial" panose="020B0604020202020204" pitchFamily="34" charset="0"/>
              <a:buChar char="•"/>
            </a:pPr>
            <a:r>
              <a:rPr lang="en-US" sz="1200" dirty="0">
                <a:solidFill>
                  <a:prstClr val="black"/>
                </a:solidFill>
                <a:latin typeface="Times New Roman" panose="02020603050405020304" pitchFamily="18" charset="0"/>
              </a:rPr>
              <a:t>Need for development and private partners to work both at hub and farm levels</a:t>
            </a:r>
          </a:p>
        </p:txBody>
      </p:sp>
      <p:graphicFrame>
        <p:nvGraphicFramePr>
          <p:cNvPr id="15" name="Table 14">
            <a:extLst>
              <a:ext uri="{FF2B5EF4-FFF2-40B4-BE49-F238E27FC236}">
                <a16:creationId xmlns:a16="http://schemas.microsoft.com/office/drawing/2014/main" id="{AE926A98-87DD-4B83-9DE8-1229C1F9EC01}"/>
              </a:ext>
            </a:extLst>
          </p:cNvPr>
          <p:cNvGraphicFramePr>
            <a:graphicFrameLocks noGrp="1"/>
          </p:cNvGraphicFramePr>
          <p:nvPr/>
        </p:nvGraphicFramePr>
        <p:xfrm>
          <a:off x="5145839" y="2409566"/>
          <a:ext cx="1060174" cy="845820"/>
        </p:xfrm>
        <a:graphic>
          <a:graphicData uri="http://schemas.openxmlformats.org/drawingml/2006/table">
            <a:tbl>
              <a:tblPr firstRow="1" bandRow="1">
                <a:tableStyleId>{5940675A-B579-460E-94D1-54222C63F5DA}</a:tableStyleId>
              </a:tblPr>
              <a:tblGrid>
                <a:gridCol w="530087">
                  <a:extLst>
                    <a:ext uri="{9D8B030D-6E8A-4147-A177-3AD203B41FA5}">
                      <a16:colId xmlns:a16="http://schemas.microsoft.com/office/drawing/2014/main" val="3401386180"/>
                    </a:ext>
                  </a:extLst>
                </a:gridCol>
                <a:gridCol w="530087">
                  <a:extLst>
                    <a:ext uri="{9D8B030D-6E8A-4147-A177-3AD203B41FA5}">
                      <a16:colId xmlns:a16="http://schemas.microsoft.com/office/drawing/2014/main" val="3888571769"/>
                    </a:ext>
                  </a:extLst>
                </a:gridCol>
              </a:tblGrid>
              <a:tr h="274320">
                <a:tc>
                  <a:txBody>
                    <a:bodyPr/>
                    <a:lstStyle/>
                    <a:p>
                      <a:endParaRPr lang="fr-FR" sz="1400" dirty="0"/>
                    </a:p>
                  </a:txBody>
                  <a:tcPr marL="68580" marR="68580" marT="34290" marB="34290">
                    <a:solidFill>
                      <a:srgbClr val="FF0000"/>
                    </a:solidFill>
                  </a:tcPr>
                </a:tc>
                <a:tc>
                  <a:txBody>
                    <a:bodyPr/>
                    <a:lstStyle/>
                    <a:p>
                      <a:r>
                        <a:rPr lang="en-US" sz="1400" dirty="0"/>
                        <a:t>1</a:t>
                      </a:r>
                      <a:endParaRPr lang="fr-FR" sz="1400" dirty="0"/>
                    </a:p>
                  </a:txBody>
                  <a:tcPr marL="68580" marR="68580" marT="34290" marB="34290"/>
                </a:tc>
                <a:extLst>
                  <a:ext uri="{0D108BD9-81ED-4DB2-BD59-A6C34878D82A}">
                    <a16:rowId xmlns:a16="http://schemas.microsoft.com/office/drawing/2014/main" val="556247218"/>
                  </a:ext>
                </a:extLst>
              </a:tr>
              <a:tr h="274320">
                <a:tc>
                  <a:txBody>
                    <a:bodyPr/>
                    <a:lstStyle/>
                    <a:p>
                      <a:endParaRPr lang="fr-FR" sz="1400" dirty="0"/>
                    </a:p>
                  </a:txBody>
                  <a:tcPr marL="68580" marR="68580" marT="34290" marB="34290">
                    <a:solidFill>
                      <a:srgbClr val="FFC000"/>
                    </a:solidFill>
                  </a:tcPr>
                </a:tc>
                <a:tc>
                  <a:txBody>
                    <a:bodyPr/>
                    <a:lstStyle/>
                    <a:p>
                      <a:r>
                        <a:rPr lang="en-US" sz="1400" dirty="0"/>
                        <a:t>2</a:t>
                      </a:r>
                      <a:endParaRPr lang="fr-FR" sz="1400" dirty="0"/>
                    </a:p>
                  </a:txBody>
                  <a:tcPr marL="68580" marR="68580" marT="34290" marB="34290"/>
                </a:tc>
                <a:extLst>
                  <a:ext uri="{0D108BD9-81ED-4DB2-BD59-A6C34878D82A}">
                    <a16:rowId xmlns:a16="http://schemas.microsoft.com/office/drawing/2014/main" val="1897879365"/>
                  </a:ext>
                </a:extLst>
              </a:tr>
              <a:tr h="274320">
                <a:tc>
                  <a:txBody>
                    <a:bodyPr/>
                    <a:lstStyle/>
                    <a:p>
                      <a:endParaRPr lang="fr-FR" sz="1400" dirty="0"/>
                    </a:p>
                  </a:txBody>
                  <a:tcPr marL="68580" marR="68580" marT="34290" marB="34290">
                    <a:solidFill>
                      <a:srgbClr val="92D050"/>
                    </a:solidFill>
                  </a:tcPr>
                </a:tc>
                <a:tc>
                  <a:txBody>
                    <a:bodyPr/>
                    <a:lstStyle/>
                    <a:p>
                      <a:r>
                        <a:rPr lang="en-US" sz="1400" dirty="0"/>
                        <a:t>2</a:t>
                      </a:r>
                      <a:endParaRPr lang="fr-FR" sz="1400" dirty="0"/>
                    </a:p>
                  </a:txBody>
                  <a:tcPr marL="68580" marR="68580" marT="34290" marB="34290"/>
                </a:tc>
                <a:extLst>
                  <a:ext uri="{0D108BD9-81ED-4DB2-BD59-A6C34878D82A}">
                    <a16:rowId xmlns:a16="http://schemas.microsoft.com/office/drawing/2014/main" val="1246106891"/>
                  </a:ext>
                </a:extLst>
              </a:tr>
            </a:tbl>
          </a:graphicData>
        </a:graphic>
      </p:graphicFrame>
      <p:graphicFrame>
        <p:nvGraphicFramePr>
          <p:cNvPr id="16" name="Table 15">
            <a:extLst>
              <a:ext uri="{FF2B5EF4-FFF2-40B4-BE49-F238E27FC236}">
                <a16:creationId xmlns:a16="http://schemas.microsoft.com/office/drawing/2014/main" id="{D1B005A8-D479-435B-BD1A-DF58DE26B909}"/>
              </a:ext>
            </a:extLst>
          </p:cNvPr>
          <p:cNvGraphicFramePr>
            <a:graphicFrameLocks noGrp="1"/>
          </p:cNvGraphicFramePr>
          <p:nvPr/>
        </p:nvGraphicFramePr>
        <p:xfrm>
          <a:off x="2901262" y="2452429"/>
          <a:ext cx="1060174" cy="845820"/>
        </p:xfrm>
        <a:graphic>
          <a:graphicData uri="http://schemas.openxmlformats.org/drawingml/2006/table">
            <a:tbl>
              <a:tblPr firstRow="1" bandRow="1">
                <a:tableStyleId>{5940675A-B579-460E-94D1-54222C63F5DA}</a:tableStyleId>
              </a:tblPr>
              <a:tblGrid>
                <a:gridCol w="530087">
                  <a:extLst>
                    <a:ext uri="{9D8B030D-6E8A-4147-A177-3AD203B41FA5}">
                      <a16:colId xmlns:a16="http://schemas.microsoft.com/office/drawing/2014/main" val="3401386180"/>
                    </a:ext>
                  </a:extLst>
                </a:gridCol>
                <a:gridCol w="530087">
                  <a:extLst>
                    <a:ext uri="{9D8B030D-6E8A-4147-A177-3AD203B41FA5}">
                      <a16:colId xmlns:a16="http://schemas.microsoft.com/office/drawing/2014/main" val="3888571769"/>
                    </a:ext>
                  </a:extLst>
                </a:gridCol>
              </a:tblGrid>
              <a:tr h="274320">
                <a:tc>
                  <a:txBody>
                    <a:bodyPr/>
                    <a:lstStyle/>
                    <a:p>
                      <a:endParaRPr lang="fr-FR" sz="1400" dirty="0"/>
                    </a:p>
                  </a:txBody>
                  <a:tcPr marL="68580" marR="68580" marT="34290" marB="34290">
                    <a:solidFill>
                      <a:srgbClr val="FF0000"/>
                    </a:solidFill>
                  </a:tcPr>
                </a:tc>
                <a:tc>
                  <a:txBody>
                    <a:bodyPr/>
                    <a:lstStyle/>
                    <a:p>
                      <a:r>
                        <a:rPr lang="en-US" sz="1400" dirty="0"/>
                        <a:t>1</a:t>
                      </a:r>
                      <a:endParaRPr lang="fr-FR" sz="1400" dirty="0"/>
                    </a:p>
                  </a:txBody>
                  <a:tcPr marL="68580" marR="68580" marT="34290" marB="34290"/>
                </a:tc>
                <a:extLst>
                  <a:ext uri="{0D108BD9-81ED-4DB2-BD59-A6C34878D82A}">
                    <a16:rowId xmlns:a16="http://schemas.microsoft.com/office/drawing/2014/main" val="556247218"/>
                  </a:ext>
                </a:extLst>
              </a:tr>
              <a:tr h="274320">
                <a:tc>
                  <a:txBody>
                    <a:bodyPr/>
                    <a:lstStyle/>
                    <a:p>
                      <a:endParaRPr lang="fr-FR" sz="1400" dirty="0"/>
                    </a:p>
                  </a:txBody>
                  <a:tcPr marL="68580" marR="68580" marT="34290" marB="34290">
                    <a:solidFill>
                      <a:srgbClr val="FFC000"/>
                    </a:solidFill>
                  </a:tcPr>
                </a:tc>
                <a:tc>
                  <a:txBody>
                    <a:bodyPr/>
                    <a:lstStyle/>
                    <a:p>
                      <a:r>
                        <a:rPr lang="en-US" sz="1400" dirty="0"/>
                        <a:t>4</a:t>
                      </a:r>
                      <a:endParaRPr lang="fr-FR" sz="1400" dirty="0"/>
                    </a:p>
                  </a:txBody>
                  <a:tcPr marL="68580" marR="68580" marT="34290" marB="34290"/>
                </a:tc>
                <a:extLst>
                  <a:ext uri="{0D108BD9-81ED-4DB2-BD59-A6C34878D82A}">
                    <a16:rowId xmlns:a16="http://schemas.microsoft.com/office/drawing/2014/main" val="1897879365"/>
                  </a:ext>
                </a:extLst>
              </a:tr>
              <a:tr h="274320">
                <a:tc>
                  <a:txBody>
                    <a:bodyPr/>
                    <a:lstStyle/>
                    <a:p>
                      <a:endParaRPr lang="fr-FR" sz="1400" dirty="0"/>
                    </a:p>
                  </a:txBody>
                  <a:tcPr marL="68580" marR="68580" marT="34290" marB="34290">
                    <a:solidFill>
                      <a:srgbClr val="92D050"/>
                    </a:solidFill>
                  </a:tcPr>
                </a:tc>
                <a:tc>
                  <a:txBody>
                    <a:bodyPr/>
                    <a:lstStyle/>
                    <a:p>
                      <a:r>
                        <a:rPr lang="en-US" sz="1400" dirty="0"/>
                        <a:t>1</a:t>
                      </a:r>
                      <a:endParaRPr lang="fr-FR" sz="1400" dirty="0"/>
                    </a:p>
                  </a:txBody>
                  <a:tcPr marL="68580" marR="68580" marT="34290" marB="34290"/>
                </a:tc>
                <a:extLst>
                  <a:ext uri="{0D108BD9-81ED-4DB2-BD59-A6C34878D82A}">
                    <a16:rowId xmlns:a16="http://schemas.microsoft.com/office/drawing/2014/main" val="1246106891"/>
                  </a:ext>
                </a:extLst>
              </a:tr>
            </a:tbl>
          </a:graphicData>
        </a:graphic>
      </p:graphicFrame>
      <p:graphicFrame>
        <p:nvGraphicFramePr>
          <p:cNvPr id="17" name="Table 16">
            <a:extLst>
              <a:ext uri="{FF2B5EF4-FFF2-40B4-BE49-F238E27FC236}">
                <a16:creationId xmlns:a16="http://schemas.microsoft.com/office/drawing/2014/main" id="{FC722CBB-F1C0-4465-B9D3-4AA53F6A355B}"/>
              </a:ext>
            </a:extLst>
          </p:cNvPr>
          <p:cNvGraphicFramePr>
            <a:graphicFrameLocks noGrp="1"/>
          </p:cNvGraphicFramePr>
          <p:nvPr/>
        </p:nvGraphicFramePr>
        <p:xfrm>
          <a:off x="999170" y="2446376"/>
          <a:ext cx="1060174" cy="845820"/>
        </p:xfrm>
        <a:graphic>
          <a:graphicData uri="http://schemas.openxmlformats.org/drawingml/2006/table">
            <a:tbl>
              <a:tblPr firstRow="1" bandRow="1">
                <a:tableStyleId>{5940675A-B579-460E-94D1-54222C63F5DA}</a:tableStyleId>
              </a:tblPr>
              <a:tblGrid>
                <a:gridCol w="530087">
                  <a:extLst>
                    <a:ext uri="{9D8B030D-6E8A-4147-A177-3AD203B41FA5}">
                      <a16:colId xmlns:a16="http://schemas.microsoft.com/office/drawing/2014/main" val="3401386180"/>
                    </a:ext>
                  </a:extLst>
                </a:gridCol>
                <a:gridCol w="530087">
                  <a:extLst>
                    <a:ext uri="{9D8B030D-6E8A-4147-A177-3AD203B41FA5}">
                      <a16:colId xmlns:a16="http://schemas.microsoft.com/office/drawing/2014/main" val="3888571769"/>
                    </a:ext>
                  </a:extLst>
                </a:gridCol>
              </a:tblGrid>
              <a:tr h="274320">
                <a:tc>
                  <a:txBody>
                    <a:bodyPr/>
                    <a:lstStyle/>
                    <a:p>
                      <a:endParaRPr lang="fr-FR" sz="1400" dirty="0"/>
                    </a:p>
                  </a:txBody>
                  <a:tcPr marL="68580" marR="68580" marT="34290" marB="34290">
                    <a:solidFill>
                      <a:srgbClr val="FF0000"/>
                    </a:solidFill>
                  </a:tcPr>
                </a:tc>
                <a:tc>
                  <a:txBody>
                    <a:bodyPr/>
                    <a:lstStyle/>
                    <a:p>
                      <a:r>
                        <a:rPr lang="en-US" sz="1400" dirty="0"/>
                        <a:t>0</a:t>
                      </a:r>
                      <a:endParaRPr lang="fr-FR" sz="1400" dirty="0"/>
                    </a:p>
                  </a:txBody>
                  <a:tcPr marL="68580" marR="68580" marT="34290" marB="34290"/>
                </a:tc>
                <a:extLst>
                  <a:ext uri="{0D108BD9-81ED-4DB2-BD59-A6C34878D82A}">
                    <a16:rowId xmlns:a16="http://schemas.microsoft.com/office/drawing/2014/main" val="556247218"/>
                  </a:ext>
                </a:extLst>
              </a:tr>
              <a:tr h="274320">
                <a:tc>
                  <a:txBody>
                    <a:bodyPr/>
                    <a:lstStyle/>
                    <a:p>
                      <a:endParaRPr lang="fr-FR" sz="1400" dirty="0"/>
                    </a:p>
                  </a:txBody>
                  <a:tcPr marL="68580" marR="68580" marT="34290" marB="34290">
                    <a:solidFill>
                      <a:srgbClr val="FFC000"/>
                    </a:solidFill>
                  </a:tcPr>
                </a:tc>
                <a:tc>
                  <a:txBody>
                    <a:bodyPr/>
                    <a:lstStyle/>
                    <a:p>
                      <a:r>
                        <a:rPr lang="en-US" sz="1400" dirty="0"/>
                        <a:t>7</a:t>
                      </a:r>
                      <a:endParaRPr lang="fr-FR" sz="1400" dirty="0"/>
                    </a:p>
                  </a:txBody>
                  <a:tcPr marL="68580" marR="68580" marT="34290" marB="34290"/>
                </a:tc>
                <a:extLst>
                  <a:ext uri="{0D108BD9-81ED-4DB2-BD59-A6C34878D82A}">
                    <a16:rowId xmlns:a16="http://schemas.microsoft.com/office/drawing/2014/main" val="1897879365"/>
                  </a:ext>
                </a:extLst>
              </a:tr>
              <a:tr h="274320">
                <a:tc>
                  <a:txBody>
                    <a:bodyPr/>
                    <a:lstStyle/>
                    <a:p>
                      <a:endParaRPr lang="fr-FR" sz="1400" dirty="0"/>
                    </a:p>
                  </a:txBody>
                  <a:tcPr marL="68580" marR="68580" marT="34290" marB="34290">
                    <a:solidFill>
                      <a:srgbClr val="92D050"/>
                    </a:solidFill>
                  </a:tcPr>
                </a:tc>
                <a:tc>
                  <a:txBody>
                    <a:bodyPr/>
                    <a:lstStyle/>
                    <a:p>
                      <a:r>
                        <a:rPr lang="en-US" sz="1400" dirty="0"/>
                        <a:t>7</a:t>
                      </a:r>
                      <a:endParaRPr lang="fr-FR" sz="1400" dirty="0"/>
                    </a:p>
                  </a:txBody>
                  <a:tcPr marL="68580" marR="68580" marT="34290" marB="34290"/>
                </a:tc>
                <a:extLst>
                  <a:ext uri="{0D108BD9-81ED-4DB2-BD59-A6C34878D82A}">
                    <a16:rowId xmlns:a16="http://schemas.microsoft.com/office/drawing/2014/main" val="1246106891"/>
                  </a:ext>
                </a:extLst>
              </a:tr>
            </a:tbl>
          </a:graphicData>
        </a:graphic>
      </p:graphicFrame>
      <p:sp>
        <p:nvSpPr>
          <p:cNvPr id="20" name="Rectangle 19">
            <a:extLst>
              <a:ext uri="{FF2B5EF4-FFF2-40B4-BE49-F238E27FC236}">
                <a16:creationId xmlns:a16="http://schemas.microsoft.com/office/drawing/2014/main" id="{239E0BE1-54AC-4714-ADC5-31BFDDE4771A}"/>
              </a:ext>
            </a:extLst>
          </p:cNvPr>
          <p:cNvSpPr/>
          <p:nvPr/>
        </p:nvSpPr>
        <p:spPr>
          <a:xfrm>
            <a:off x="1843035" y="3514923"/>
            <a:ext cx="2376964" cy="2492990"/>
          </a:xfrm>
          <a:prstGeom prst="rect">
            <a:avLst/>
          </a:prstGeom>
          <a:solidFill>
            <a:schemeClr val="accent1">
              <a:lumMod val="20000"/>
              <a:lumOff val="80000"/>
            </a:schemeClr>
          </a:solidFill>
          <a:ln>
            <a:solidFill>
              <a:schemeClr val="accent1"/>
            </a:solidFill>
          </a:ln>
        </p:spPr>
        <p:txBody>
          <a:bodyPr wrap="square">
            <a:spAutoFit/>
          </a:bodyPr>
          <a:lstStyle/>
          <a:p>
            <a:pPr marL="214313" indent="-214313" defTabSz="685800">
              <a:buFont typeface="Arial" panose="020B0604020202020204" pitchFamily="34" charset="0"/>
              <a:buChar char="•"/>
            </a:pPr>
            <a:r>
              <a:rPr lang="en-US" sz="1200" dirty="0">
                <a:solidFill>
                  <a:prstClr val="black"/>
                </a:solidFill>
                <a:latin typeface="Times New Roman" panose="02020603050405020304" pitchFamily="18" charset="0"/>
              </a:rPr>
              <a:t>Livestock master plans have been completed or are in progress in Ethiopia, Tanzania, Rwanda, Uzbekistan and Bihar, conducted in close consultation and participation by national ministries. </a:t>
            </a:r>
          </a:p>
          <a:p>
            <a:pPr marL="214313" indent="-214313" defTabSz="685800">
              <a:buFont typeface="Arial" panose="020B0604020202020204" pitchFamily="34" charset="0"/>
              <a:buChar char="•"/>
            </a:pPr>
            <a:r>
              <a:rPr lang="en-US" sz="1200" dirty="0">
                <a:solidFill>
                  <a:prstClr val="black"/>
                </a:solidFill>
                <a:latin typeface="Times New Roman" panose="02020603050405020304" pitchFamily="18" charset="0"/>
              </a:rPr>
              <a:t>In Ethiopia the LMP informed private investment of more than USD100 million in value addition processing, including a USD75 million investment by a meat export company</a:t>
            </a:r>
            <a:endParaRPr lang="fr-FR" sz="1200" dirty="0">
              <a:solidFill>
                <a:prstClr val="black"/>
              </a:solidFill>
              <a:latin typeface="Times New Roman" panose="02020603050405020304" pitchFamily="18" charset="0"/>
            </a:endParaRPr>
          </a:p>
        </p:txBody>
      </p:sp>
      <p:pic>
        <p:nvPicPr>
          <p:cNvPr id="18" name="Picture 17">
            <a:extLst>
              <a:ext uri="{FF2B5EF4-FFF2-40B4-BE49-F238E27FC236}">
                <a16:creationId xmlns:a16="http://schemas.microsoft.com/office/drawing/2014/main" id="{69F7F0B2-ED37-4CD1-8DEA-AF69F7433013}"/>
              </a:ext>
            </a:extLst>
          </p:cNvPr>
          <p:cNvPicPr>
            <a:picLocks noChangeAspect="1"/>
          </p:cNvPicPr>
          <p:nvPr/>
        </p:nvPicPr>
        <p:blipFill rotWithShape="1">
          <a:blip r:embed="rId4"/>
          <a:srcRect l="57500" t="13394" r="16250" b="31696"/>
          <a:stretch/>
        </p:blipFill>
        <p:spPr>
          <a:xfrm>
            <a:off x="29973" y="3383636"/>
            <a:ext cx="2035129" cy="1399151"/>
          </a:xfrm>
          <a:prstGeom prst="rect">
            <a:avLst/>
          </a:prstGeom>
          <a:ln>
            <a:solidFill>
              <a:schemeClr val="accent1"/>
            </a:solidFill>
          </a:ln>
        </p:spPr>
      </p:pic>
      <p:sp>
        <p:nvSpPr>
          <p:cNvPr id="19" name="TextBox 18">
            <a:extLst>
              <a:ext uri="{FF2B5EF4-FFF2-40B4-BE49-F238E27FC236}">
                <a16:creationId xmlns:a16="http://schemas.microsoft.com/office/drawing/2014/main" id="{9836129B-45E4-457E-B2F7-EAA8AB1B8648}"/>
              </a:ext>
            </a:extLst>
          </p:cNvPr>
          <p:cNvSpPr txBox="1"/>
          <p:nvPr/>
        </p:nvSpPr>
        <p:spPr>
          <a:xfrm>
            <a:off x="1200002" y="6118619"/>
            <a:ext cx="7277100" cy="646331"/>
          </a:xfrm>
          <a:prstGeom prst="rect">
            <a:avLst/>
          </a:prstGeom>
          <a:noFill/>
        </p:spPr>
        <p:txBody>
          <a:bodyPr wrap="square" rtlCol="0">
            <a:spAutoFit/>
          </a:bodyPr>
          <a:lstStyle/>
          <a:p>
            <a:r>
              <a:rPr lang="en-US" dirty="0"/>
              <a:t>Learnings from CRP L&amp;F:  Previous clusters 4 and 5 on farm-level and institutional innovation respectively were combined due to </a:t>
            </a:r>
            <a:r>
              <a:rPr lang="en-US" dirty="0" err="1"/>
              <a:t>inseperability</a:t>
            </a:r>
            <a:endParaRPr lang="en-US" dirty="0"/>
          </a:p>
        </p:txBody>
      </p:sp>
    </p:spTree>
    <p:extLst>
      <p:ext uri="{BB962C8B-B14F-4D97-AF65-F5344CB8AC3E}">
        <p14:creationId xmlns:p14="http://schemas.microsoft.com/office/powerpoint/2010/main" val="3903418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943708" y="250522"/>
            <a:ext cx="7543800" cy="606669"/>
          </a:xfrm>
        </p:spPr>
        <p:txBody>
          <a:bodyPr/>
          <a:lstStyle/>
          <a:p>
            <a:r>
              <a:rPr lang="en-GB" b="1" dirty="0"/>
              <a:t>Plan of Work and Budget for 2018</a:t>
            </a:r>
          </a:p>
        </p:txBody>
      </p:sp>
      <p:graphicFrame>
        <p:nvGraphicFramePr>
          <p:cNvPr id="2" name="Table 1"/>
          <p:cNvGraphicFramePr>
            <a:graphicFrameLocks noGrp="1"/>
          </p:cNvGraphicFramePr>
          <p:nvPr>
            <p:extLst>
              <p:ext uri="{D42A27DB-BD31-4B8C-83A1-F6EECF244321}">
                <p14:modId xmlns:p14="http://schemas.microsoft.com/office/powerpoint/2010/main" val="4140583109"/>
              </p:ext>
            </p:extLst>
          </p:nvPr>
        </p:nvGraphicFramePr>
        <p:xfrm>
          <a:off x="943708" y="986777"/>
          <a:ext cx="7543800" cy="7929384"/>
        </p:xfrm>
        <a:graphic>
          <a:graphicData uri="http://schemas.openxmlformats.org/drawingml/2006/table">
            <a:tbl>
              <a:tblPr firstRow="1" bandRow="1">
                <a:tableStyleId>{1FECB4D8-DB02-4DC6-A0A2-4F2EBAE1DC90}</a:tableStyleId>
              </a:tblPr>
              <a:tblGrid>
                <a:gridCol w="2790092">
                  <a:extLst>
                    <a:ext uri="{9D8B030D-6E8A-4147-A177-3AD203B41FA5}">
                      <a16:colId xmlns:a16="http://schemas.microsoft.com/office/drawing/2014/main" val="20000"/>
                    </a:ext>
                  </a:extLst>
                </a:gridCol>
                <a:gridCol w="3200400">
                  <a:extLst>
                    <a:ext uri="{9D8B030D-6E8A-4147-A177-3AD203B41FA5}">
                      <a16:colId xmlns:a16="http://schemas.microsoft.com/office/drawing/2014/main" val="20001"/>
                    </a:ext>
                  </a:extLst>
                </a:gridCol>
                <a:gridCol w="1553308">
                  <a:extLst>
                    <a:ext uri="{9D8B030D-6E8A-4147-A177-3AD203B41FA5}">
                      <a16:colId xmlns:a16="http://schemas.microsoft.com/office/drawing/2014/main" val="20002"/>
                    </a:ext>
                  </a:extLst>
                </a:gridCol>
              </a:tblGrid>
              <a:tr h="594887">
                <a:tc>
                  <a:txBody>
                    <a:bodyPr/>
                    <a:lstStyle/>
                    <a:p>
                      <a:pPr algn="ctr"/>
                      <a:r>
                        <a:rPr lang="en-US" dirty="0"/>
                        <a:t>Cluster of Activities/Cross-cutting  activity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Deliverables</a:t>
                      </a:r>
                      <a:r>
                        <a:rPr lang="en-US" baseline="0" dirty="0"/>
                        <a:t> 2018</a:t>
                      </a:r>
                      <a:endParaRPr lang="en-US" dirty="0"/>
                    </a:p>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a:txBody>
                    <a:bodyPr/>
                    <a:lstStyle/>
                    <a:p>
                      <a:pPr algn="ctr"/>
                      <a:r>
                        <a:rPr lang="en-US" dirty="0"/>
                        <a:t>Budget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extLst>
                  <a:ext uri="{0D108BD9-81ED-4DB2-BD59-A6C34878D82A}">
                    <a16:rowId xmlns:a16="http://schemas.microsoft.com/office/drawing/2014/main" val="10000"/>
                  </a:ext>
                </a:extLst>
              </a:tr>
              <a:tr h="5726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1. Policies, foresight and systems analysis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t>Revision, updating of global and national models and data, and new scenario development</a:t>
                      </a:r>
                    </a:p>
                    <a:p>
                      <a:r>
                        <a:rPr lang="en-US" sz="1600" dirty="0"/>
                        <a:t>LMPs in target countries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t>W1/2    $590k</a:t>
                      </a:r>
                    </a:p>
                    <a:p>
                      <a:endParaRPr lang="en-US" sz="1600" dirty="0"/>
                    </a:p>
                    <a:p>
                      <a:r>
                        <a:rPr lang="en-US" sz="1600" dirty="0"/>
                        <a:t>W3/B   $1.65M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726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2. Gender and social equity</a:t>
                      </a:r>
                    </a:p>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t>Analytical framework for gender norms</a:t>
                      </a:r>
                    </a:p>
                    <a:p>
                      <a:r>
                        <a:rPr lang="en-US" sz="1600" dirty="0"/>
                        <a:t>Youth strategy</a:t>
                      </a:r>
                    </a:p>
                    <a:p>
                      <a:r>
                        <a:rPr lang="en-US" sz="1600" dirty="0"/>
                        <a:t>Women Empowerment in Livestock Index (WELI) tool finalized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t>W1/2    $280k</a:t>
                      </a:r>
                    </a:p>
                    <a:p>
                      <a:endParaRPr lang="en-US" sz="1600" dirty="0"/>
                    </a:p>
                    <a:p>
                      <a:r>
                        <a:rPr lang="en-US" sz="1600" dirty="0"/>
                        <a:t>W3/B   $32k</a:t>
                      </a:r>
                    </a:p>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726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3. Food and nutrition security through livestock</a:t>
                      </a:r>
                    </a:p>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kern="1200" dirty="0">
                          <a:solidFill>
                            <a:schemeClr val="dk1"/>
                          </a:solidFill>
                          <a:effectLst/>
                          <a:latin typeface="+mn-lt"/>
                          <a:ea typeface="Arial Unicode MS" panose="020B0604020202020204" pitchFamily="34" charset="-128"/>
                          <a:cs typeface="Arial Unicode MS" panose="020B0604020202020204" pitchFamily="34" charset="-128"/>
                        </a:rPr>
                        <a:t>Framework developed and employed documenting the key impact pathways from livestock keeping to nutrition </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t>W1/2    $112k</a:t>
                      </a:r>
                    </a:p>
                    <a:p>
                      <a:endParaRPr lang="en-US" sz="1600" dirty="0"/>
                    </a:p>
                    <a:p>
                      <a:r>
                        <a:rPr lang="en-US" sz="1600" dirty="0"/>
                        <a:t>W3/B   $280k</a:t>
                      </a:r>
                    </a:p>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726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4. Integrated technologies, practices and institutions for improved livestock systems</a:t>
                      </a:r>
                    </a:p>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kern="1200" dirty="0">
                          <a:solidFill>
                            <a:schemeClr val="dk1"/>
                          </a:solidFill>
                          <a:effectLst/>
                          <a:latin typeface="+mn-lt"/>
                          <a:ea typeface="Arial Unicode MS" panose="020B0604020202020204" pitchFamily="34" charset="-128"/>
                          <a:cs typeface="Arial Unicode MS" panose="020B0604020202020204" pitchFamily="34" charset="-128"/>
                        </a:rPr>
                        <a:t>Protocol on evaluation of technologies/strategies across species, value chains, systems and countries</a:t>
                      </a:r>
                    </a:p>
                    <a:p>
                      <a:r>
                        <a:rPr lang="en-US" sz="1600" dirty="0"/>
                        <a:t>Application of protocol in target sites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a:t>W1/2    $660k</a:t>
                      </a:r>
                    </a:p>
                    <a:p>
                      <a:endParaRPr lang="en-US" sz="1600" dirty="0"/>
                    </a:p>
                    <a:p>
                      <a:r>
                        <a:rPr lang="en-US" sz="1600" dirty="0"/>
                        <a:t>W3/B   $6.3M</a:t>
                      </a:r>
                    </a:p>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572646">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72646">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72646">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572646">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58925469"/>
      </p:ext>
    </p:extLst>
  </p:cSld>
  <p:clrMapOvr>
    <a:masterClrMapping/>
  </p:clrMapOvr>
  <p:transition spd="slow">
    <p:wipe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752600" y="2514600"/>
            <a:ext cx="6324600" cy="3886200"/>
          </a:xfrm>
        </p:spPr>
        <p:txBody>
          <a:bodyPr>
            <a:normAutofit fontScale="47500" lnSpcReduction="20000"/>
          </a:bodyPr>
          <a:lstStyle/>
          <a:p>
            <a:r>
              <a:rPr lang="en-US" sz="5100" dirty="0">
                <a:solidFill>
                  <a:schemeClr val="tx1"/>
                </a:solidFill>
              </a:rPr>
              <a:t>D. Cross-cutting theme</a:t>
            </a:r>
            <a:r>
              <a:rPr lang="en-US" sz="4500" dirty="0">
                <a:solidFill>
                  <a:schemeClr val="tx1"/>
                </a:solidFill>
              </a:rPr>
              <a:t>s</a:t>
            </a:r>
          </a:p>
          <a:p>
            <a:pPr algn="l"/>
            <a:endParaRPr lang="en-US" dirty="0">
              <a:solidFill>
                <a:schemeClr val="tx1"/>
              </a:solidFill>
            </a:endParaRPr>
          </a:p>
          <a:p>
            <a:pPr algn="l"/>
            <a:r>
              <a:rPr lang="en-US" b="1" dirty="0">
                <a:solidFill>
                  <a:schemeClr val="tx1"/>
                </a:solidFill>
              </a:rPr>
              <a:t>Gender</a:t>
            </a:r>
            <a:r>
              <a:rPr lang="en-US" dirty="0">
                <a:solidFill>
                  <a:schemeClr val="tx1"/>
                </a:solidFill>
              </a:rPr>
              <a:t> is embedded in each cluster as well as having a home in cluster 2, not just for this FP but for the CRP overall.</a:t>
            </a:r>
          </a:p>
          <a:p>
            <a:pPr algn="l"/>
            <a:endParaRPr lang="en-US" dirty="0">
              <a:solidFill>
                <a:schemeClr val="tx1"/>
              </a:solidFill>
            </a:endParaRPr>
          </a:p>
          <a:p>
            <a:pPr algn="l"/>
            <a:r>
              <a:rPr lang="en-US" dirty="0">
                <a:solidFill>
                  <a:schemeClr val="tx1"/>
                </a:solidFill>
              </a:rPr>
              <a:t>This is also the CRP home for addressing </a:t>
            </a:r>
            <a:r>
              <a:rPr lang="en-US" b="1" dirty="0">
                <a:solidFill>
                  <a:schemeClr val="tx1"/>
                </a:solidFill>
              </a:rPr>
              <a:t>Youth</a:t>
            </a:r>
            <a:r>
              <a:rPr lang="en-US" dirty="0">
                <a:solidFill>
                  <a:schemeClr val="tx1"/>
                </a:solidFill>
              </a:rPr>
              <a:t> across the systems and countries in the CRP, in support of all FPs</a:t>
            </a:r>
          </a:p>
          <a:p>
            <a:pPr algn="l"/>
            <a:endParaRPr lang="en-US" dirty="0">
              <a:solidFill>
                <a:schemeClr val="tx1"/>
              </a:solidFill>
            </a:endParaRPr>
          </a:p>
          <a:p>
            <a:pPr algn="l"/>
            <a:r>
              <a:rPr lang="en-US" b="1" dirty="0">
                <a:solidFill>
                  <a:schemeClr val="tx1"/>
                </a:solidFill>
              </a:rPr>
              <a:t>Capacity development </a:t>
            </a:r>
            <a:r>
              <a:rPr lang="en-US" dirty="0">
                <a:solidFill>
                  <a:schemeClr val="tx1"/>
                </a:solidFill>
              </a:rPr>
              <a:t>will build on the strong legacy of the L&amp;F CRP. The four clusters will engage in capacity needs assessment and intervention strategies to identify gaps between existing and required competencies of both research and development partners.</a:t>
            </a:r>
          </a:p>
          <a:p>
            <a:r>
              <a:rPr lang="en-US" dirty="0">
                <a:solidFill>
                  <a:schemeClr val="tx1"/>
                </a:solidFill>
              </a:rPr>
              <a:t> </a:t>
            </a:r>
          </a:p>
        </p:txBody>
      </p:sp>
    </p:spTree>
    <p:extLst>
      <p:ext uri="{BB962C8B-B14F-4D97-AF65-F5344CB8AC3E}">
        <p14:creationId xmlns:p14="http://schemas.microsoft.com/office/powerpoint/2010/main" val="4000456888"/>
      </p:ext>
    </p:extLst>
  </p:cSld>
  <p:clrMapOvr>
    <a:masterClrMapping/>
  </p:clrMapOvr>
  <p:transition spd="slow">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876300" y="1905000"/>
            <a:ext cx="7391400" cy="4267200"/>
          </a:xfrm>
        </p:spPr>
        <p:txBody>
          <a:bodyPr>
            <a:normAutofit fontScale="55000" lnSpcReduction="20000"/>
          </a:bodyPr>
          <a:lstStyle/>
          <a:p>
            <a:r>
              <a:rPr lang="en-US" sz="4400" b="1" dirty="0">
                <a:solidFill>
                  <a:schemeClr val="tx1"/>
                </a:solidFill>
              </a:rPr>
              <a:t>Flagship logic</a:t>
            </a:r>
          </a:p>
          <a:p>
            <a:r>
              <a:rPr lang="en-US" dirty="0">
                <a:solidFill>
                  <a:schemeClr val="tx1"/>
                </a:solidFill>
              </a:rPr>
              <a:t>The objective of this Flagship is to ensure that the CRP has it’s intended impact on the key sub-IDOs related to livelihoods and gender – in short ensuring that the technologies and strategies developed through the CRP translate into positive impacts on the </a:t>
            </a:r>
            <a:r>
              <a:rPr lang="en-US" b="1" dirty="0">
                <a:solidFill>
                  <a:schemeClr val="tx1"/>
                </a:solidFill>
              </a:rPr>
              <a:t>welfare</a:t>
            </a:r>
            <a:r>
              <a:rPr lang="en-US" dirty="0">
                <a:solidFill>
                  <a:schemeClr val="tx1"/>
                </a:solidFill>
              </a:rPr>
              <a:t> of the resource poor</a:t>
            </a:r>
          </a:p>
          <a:p>
            <a:endParaRPr lang="en-US" dirty="0">
              <a:solidFill>
                <a:schemeClr val="tx1"/>
              </a:solidFill>
            </a:endParaRPr>
          </a:p>
          <a:p>
            <a:r>
              <a:rPr lang="en-US" dirty="0">
                <a:solidFill>
                  <a:schemeClr val="tx1"/>
                </a:solidFill>
              </a:rPr>
              <a:t>We do this through an integrated approach to</a:t>
            </a:r>
          </a:p>
          <a:p>
            <a:endParaRPr lang="en-US" dirty="0">
              <a:solidFill>
                <a:schemeClr val="tx1"/>
              </a:solidFill>
            </a:endParaRPr>
          </a:p>
          <a:p>
            <a:pPr marL="571500" indent="-571500" algn="l">
              <a:buFontTx/>
              <a:buChar char="-"/>
            </a:pPr>
            <a:r>
              <a:rPr lang="en-US" dirty="0">
                <a:solidFill>
                  <a:schemeClr val="tx1"/>
                </a:solidFill>
              </a:rPr>
              <a:t>Policy environment and strategic investment</a:t>
            </a:r>
          </a:p>
          <a:p>
            <a:pPr marL="571500" indent="-571500" algn="l">
              <a:buFontTx/>
              <a:buChar char="-"/>
            </a:pPr>
            <a:r>
              <a:rPr lang="en-US" dirty="0">
                <a:solidFill>
                  <a:schemeClr val="tx1"/>
                </a:solidFill>
              </a:rPr>
              <a:t>Enhancing gender, youth and equity impacts</a:t>
            </a:r>
          </a:p>
          <a:p>
            <a:pPr marL="571500" indent="-571500" algn="l">
              <a:buFontTx/>
              <a:buChar char="-"/>
            </a:pPr>
            <a:r>
              <a:rPr lang="en-US" dirty="0">
                <a:solidFill>
                  <a:schemeClr val="tx1"/>
                </a:solidFill>
              </a:rPr>
              <a:t>Improved human nutrition through livestock</a:t>
            </a:r>
          </a:p>
          <a:p>
            <a:pPr marL="571500" indent="-571500" algn="l">
              <a:buFontTx/>
              <a:buChar char="-"/>
            </a:pPr>
            <a:r>
              <a:rPr lang="en-US" dirty="0">
                <a:solidFill>
                  <a:schemeClr val="tx1"/>
                </a:solidFill>
              </a:rPr>
              <a:t>Improved livestock value chain performance and impacts</a:t>
            </a:r>
          </a:p>
        </p:txBody>
      </p:sp>
    </p:spTree>
    <p:extLst>
      <p:ext uri="{BB962C8B-B14F-4D97-AF65-F5344CB8AC3E}">
        <p14:creationId xmlns:p14="http://schemas.microsoft.com/office/powerpoint/2010/main" val="3199499712"/>
      </p:ext>
    </p:extLst>
  </p:cSld>
  <p:clrMapOvr>
    <a:masterClrMapping/>
  </p:clrMapOvr>
  <p:transition spd="slow">
    <p:wipe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524000" y="1676400"/>
            <a:ext cx="7239000" cy="4191000"/>
          </a:xfrm>
        </p:spPr>
        <p:txBody>
          <a:bodyPr>
            <a:normAutofit/>
          </a:bodyPr>
          <a:lstStyle/>
          <a:p>
            <a:r>
              <a:rPr lang="en-US" sz="2400" dirty="0">
                <a:solidFill>
                  <a:schemeClr val="tx1"/>
                </a:solidFill>
              </a:rPr>
              <a:t>E. Our contribution to </a:t>
            </a:r>
          </a:p>
          <a:p>
            <a:r>
              <a:rPr lang="en-US" sz="2400" dirty="0">
                <a:solidFill>
                  <a:schemeClr val="tx1"/>
                </a:solidFill>
              </a:rPr>
              <a:t>Livestock CRP priority countries</a:t>
            </a:r>
          </a:p>
          <a:p>
            <a:endParaRPr lang="en-US" sz="1800" dirty="0">
              <a:solidFill>
                <a:schemeClr val="tx1"/>
              </a:solidFill>
            </a:endParaRPr>
          </a:p>
          <a:p>
            <a:pPr algn="l"/>
            <a:r>
              <a:rPr lang="en-US" sz="1800" dirty="0">
                <a:solidFill>
                  <a:schemeClr val="tx1"/>
                </a:solidFill>
              </a:rPr>
              <a:t>CoA1:  Projections and investment analysis globally, and in Ethiopia, Tanzania, Burkina, India</a:t>
            </a:r>
          </a:p>
          <a:p>
            <a:pPr algn="l"/>
            <a:endParaRPr lang="en-US" sz="1800" dirty="0">
              <a:solidFill>
                <a:schemeClr val="tx1"/>
              </a:solidFill>
            </a:endParaRPr>
          </a:p>
          <a:p>
            <a:pPr algn="l"/>
            <a:r>
              <a:rPr lang="en-US" sz="1800" dirty="0">
                <a:solidFill>
                  <a:schemeClr val="tx1"/>
                </a:solidFill>
              </a:rPr>
              <a:t>CoA2: Gender analysis in Vietnam, Tanzania, Ethiopia, India, Nicaragua</a:t>
            </a:r>
          </a:p>
          <a:p>
            <a:pPr algn="l"/>
            <a:endParaRPr lang="en-US" sz="1800" dirty="0">
              <a:solidFill>
                <a:schemeClr val="tx1"/>
              </a:solidFill>
            </a:endParaRPr>
          </a:p>
          <a:p>
            <a:pPr algn="l"/>
            <a:r>
              <a:rPr lang="en-US" sz="1800" dirty="0">
                <a:solidFill>
                  <a:schemeClr val="tx1"/>
                </a:solidFill>
              </a:rPr>
              <a:t>CoA3: Nutrition analysis in Tanzania, Kenya and Uganda</a:t>
            </a:r>
          </a:p>
          <a:p>
            <a:pPr algn="l"/>
            <a:endParaRPr lang="en-US" sz="1800" dirty="0">
              <a:solidFill>
                <a:schemeClr val="tx1"/>
              </a:solidFill>
            </a:endParaRPr>
          </a:p>
          <a:p>
            <a:pPr algn="l"/>
            <a:r>
              <a:rPr lang="en-US" sz="1800" dirty="0">
                <a:solidFill>
                  <a:schemeClr val="tx1"/>
                </a:solidFill>
              </a:rPr>
              <a:t>CoA4:  Analysis of technology uptake and institutional innovation in Kenya, Uganda, India, Tanzania, Vietnam, Ethiopia</a:t>
            </a:r>
          </a:p>
          <a:p>
            <a:endParaRPr lang="en-US" sz="1800" dirty="0">
              <a:solidFill>
                <a:schemeClr val="tx1"/>
              </a:solidFill>
            </a:endParaRPr>
          </a:p>
        </p:txBody>
      </p:sp>
    </p:spTree>
    <p:extLst>
      <p:ext uri="{BB962C8B-B14F-4D97-AF65-F5344CB8AC3E}">
        <p14:creationId xmlns:p14="http://schemas.microsoft.com/office/powerpoint/2010/main" val="339919851"/>
      </p:ext>
    </p:extLst>
  </p:cSld>
  <p:clrMapOvr>
    <a:masterClrMapping/>
  </p:clrMapOvr>
  <p:transition spd="slow">
    <p:wipe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09600" y="1752600"/>
            <a:ext cx="8153400" cy="2438400"/>
          </a:xfrm>
        </p:spPr>
        <p:txBody>
          <a:bodyPr>
            <a:noAutofit/>
          </a:bodyPr>
          <a:lstStyle/>
          <a:p>
            <a:pPr lvl="0"/>
            <a:r>
              <a:rPr lang="en-GB" sz="1600" dirty="0">
                <a:solidFill>
                  <a:schemeClr val="tx1"/>
                </a:solidFill>
              </a:rPr>
              <a:t>Gender equity relative to their level of effort (i.e. labour) at household level in the use of, and control of income generated by, livestock related productive assets and resources, impacting </a:t>
            </a:r>
            <a:r>
              <a:rPr lang="en-GB" sz="1600" u="sng" dirty="0">
                <a:solidFill>
                  <a:schemeClr val="tx1"/>
                </a:solidFill>
              </a:rPr>
              <a:t>288,000 women across four countries</a:t>
            </a:r>
            <a:r>
              <a:rPr lang="en-GB" sz="1600" dirty="0">
                <a:solidFill>
                  <a:schemeClr val="tx1"/>
                </a:solidFill>
              </a:rPr>
              <a:t>.		</a:t>
            </a:r>
            <a:endParaRPr lang="en-US" sz="1600" dirty="0">
              <a:solidFill>
                <a:schemeClr val="tx1"/>
              </a:solidFill>
            </a:endParaRPr>
          </a:p>
          <a:p>
            <a:pPr lvl="0"/>
            <a:r>
              <a:rPr lang="en-GB" sz="1600" dirty="0">
                <a:solidFill>
                  <a:schemeClr val="tx1"/>
                </a:solidFill>
              </a:rPr>
              <a:t>Improved capacity of </a:t>
            </a:r>
            <a:r>
              <a:rPr lang="en-GB" sz="1600" u="sng" dirty="0">
                <a:solidFill>
                  <a:schemeClr val="tx1"/>
                </a:solidFill>
              </a:rPr>
              <a:t>1 million women and young people to participate </a:t>
            </a:r>
            <a:r>
              <a:rPr lang="en-GB" sz="1600" dirty="0">
                <a:solidFill>
                  <a:schemeClr val="tx1"/>
                </a:solidFill>
              </a:rPr>
              <a:t>in livestock related decision-making in five countries.		</a:t>
            </a:r>
            <a:endParaRPr lang="en-US" sz="1600" dirty="0">
              <a:solidFill>
                <a:schemeClr val="tx1"/>
              </a:solidFill>
            </a:endParaRPr>
          </a:p>
          <a:p>
            <a:pPr lvl="0"/>
            <a:r>
              <a:rPr lang="en-GB" sz="1600" u="sng" dirty="0">
                <a:solidFill>
                  <a:schemeClr val="tx1"/>
                </a:solidFill>
              </a:rPr>
              <a:t>Three million poor people </a:t>
            </a:r>
            <a:r>
              <a:rPr lang="en-GB" sz="1600" dirty="0">
                <a:solidFill>
                  <a:schemeClr val="tx1"/>
                </a:solidFill>
              </a:rPr>
              <a:t>(men and women), in four countries, with an increase in access to more affordable, safe, and nutrient rich animal-source foods.		</a:t>
            </a:r>
            <a:endParaRPr lang="en-US" sz="1600" dirty="0">
              <a:solidFill>
                <a:schemeClr val="tx1"/>
              </a:solidFill>
            </a:endParaRPr>
          </a:p>
          <a:p>
            <a:pPr lvl="0"/>
            <a:r>
              <a:rPr lang="en-GB" sz="1600" dirty="0">
                <a:solidFill>
                  <a:schemeClr val="tx1"/>
                </a:solidFill>
              </a:rPr>
              <a:t>Innovative institutional options that improve resilience that are tested and adopted by national and international research &amp; development partners, increasing the resilience of </a:t>
            </a:r>
            <a:r>
              <a:rPr lang="en-GB" sz="1600" u="sng" dirty="0">
                <a:solidFill>
                  <a:schemeClr val="tx1"/>
                </a:solidFill>
              </a:rPr>
              <a:t>356,000 rural livestock-keeping households (1.7 million individuals) in three countries</a:t>
            </a:r>
            <a:r>
              <a:rPr lang="en-GB" sz="1600" dirty="0">
                <a:solidFill>
                  <a:schemeClr val="tx1"/>
                </a:solidFill>
              </a:rPr>
              <a:t>.	</a:t>
            </a:r>
            <a:endParaRPr lang="en-US" sz="1600" dirty="0">
              <a:solidFill>
                <a:schemeClr val="tx1"/>
              </a:solidFill>
            </a:endParaRPr>
          </a:p>
          <a:p>
            <a:pPr lvl="0"/>
            <a:r>
              <a:rPr lang="en-GB" sz="1600" dirty="0">
                <a:solidFill>
                  <a:schemeClr val="tx1"/>
                </a:solidFill>
              </a:rPr>
              <a:t>A </a:t>
            </a:r>
            <a:r>
              <a:rPr lang="en-GB" sz="1600" u="sng" dirty="0">
                <a:solidFill>
                  <a:schemeClr val="tx1"/>
                </a:solidFill>
              </a:rPr>
              <a:t>15% Increase, on average </a:t>
            </a:r>
            <a:r>
              <a:rPr lang="en-GB" sz="1600" dirty="0">
                <a:solidFill>
                  <a:schemeClr val="tx1"/>
                </a:solidFill>
              </a:rPr>
              <a:t>in total household income from livestock-related activities, including a 25% increase, on average, in the proportion controlled by women, for 449,000 households (&amp; 2.2 million individuals) in eight countries.		</a:t>
            </a:r>
            <a:endParaRPr lang="en-US" sz="1600" dirty="0">
              <a:solidFill>
                <a:schemeClr val="tx1"/>
              </a:solidFill>
            </a:endParaRPr>
          </a:p>
          <a:p>
            <a:pPr lvl="0"/>
            <a:r>
              <a:rPr lang="en-GB" sz="1600" u="sng" dirty="0">
                <a:solidFill>
                  <a:schemeClr val="tx1"/>
                </a:solidFill>
              </a:rPr>
              <a:t>454,000 livestock keeping households (representing 2.2 million individuals</a:t>
            </a:r>
            <a:r>
              <a:rPr lang="en-GB" sz="1600" dirty="0">
                <a:solidFill>
                  <a:schemeClr val="tx1"/>
                </a:solidFill>
              </a:rPr>
              <a:t>, including women) increase their supply of livestock to the market by 15%, on average, in seven countries.</a:t>
            </a:r>
            <a:endParaRPr lang="en-US" sz="1600" dirty="0">
              <a:solidFill>
                <a:schemeClr val="tx1"/>
              </a:solidFill>
            </a:endParaRPr>
          </a:p>
          <a:p>
            <a:r>
              <a:rPr lang="en-US" sz="1600" dirty="0">
                <a:solidFill>
                  <a:schemeClr val="tx1"/>
                </a:solidFill>
              </a:rPr>
              <a:t>Policies and investment within and across four countries at local, country and regional level explicitly include pro-poor livestock mediated development, reaching 2 million livestock keepers &amp; other value-chain actors.	</a:t>
            </a:r>
          </a:p>
        </p:txBody>
      </p:sp>
      <p:sp>
        <p:nvSpPr>
          <p:cNvPr id="3" name="TextBox 8">
            <a:extLst>
              <a:ext uri="{FF2B5EF4-FFF2-40B4-BE49-F238E27FC236}">
                <a16:creationId xmlns:a16="http://schemas.microsoft.com/office/drawing/2014/main" id="{3362EAEE-6187-4D22-85B5-5D616B40DF19}"/>
              </a:ext>
            </a:extLst>
          </p:cNvPr>
          <p:cNvSpPr txBox="1">
            <a:spLocks noChangeArrowheads="1"/>
          </p:cNvSpPr>
          <p:nvPr/>
        </p:nvSpPr>
        <p:spPr bwMode="auto">
          <a:xfrm>
            <a:off x="2971800" y="762000"/>
            <a:ext cx="6276126" cy="387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defTabSz="685800">
              <a:lnSpc>
                <a:spcPts val="2250"/>
              </a:lnSpc>
            </a:pPr>
            <a:r>
              <a:rPr lang="en-US" altLang="es-CO" sz="2400" b="1" dirty="0">
                <a:solidFill>
                  <a:srgbClr val="BB3A26"/>
                </a:solidFill>
                <a:latin typeface="Arial Unicode MS" panose="020B0604020202020204" pitchFamily="34" charset="-128"/>
                <a:ea typeface="Arial Unicode MS" panose="020B0604020202020204" pitchFamily="34" charset="-128"/>
                <a:cs typeface="Arial Unicode MS" panose="020B0604020202020204" pitchFamily="34" charset="-128"/>
              </a:rPr>
              <a:t>Our Targets to 2022</a:t>
            </a:r>
          </a:p>
        </p:txBody>
      </p:sp>
    </p:spTree>
    <p:extLst>
      <p:ext uri="{BB962C8B-B14F-4D97-AF65-F5344CB8AC3E}">
        <p14:creationId xmlns:p14="http://schemas.microsoft.com/office/powerpoint/2010/main" val="3349209298"/>
      </p:ext>
    </p:extLst>
  </p:cSld>
  <p:clrMapOvr>
    <a:masterClrMapping/>
  </p:clrMapOvr>
  <p:transition spd="slow">
    <p:wipe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09600" y="1752600"/>
            <a:ext cx="8077200" cy="4648200"/>
          </a:xfrm>
        </p:spPr>
        <p:txBody>
          <a:bodyPr>
            <a:normAutofit fontScale="47500" lnSpcReduction="20000"/>
          </a:bodyPr>
          <a:lstStyle/>
          <a:p>
            <a:r>
              <a:rPr lang="en-US" dirty="0">
                <a:solidFill>
                  <a:schemeClr val="tx1"/>
                </a:solidFill>
              </a:rPr>
              <a:t>G. Managing the Flagship</a:t>
            </a:r>
          </a:p>
          <a:p>
            <a:endParaRPr lang="en-US" dirty="0">
              <a:solidFill>
                <a:schemeClr val="tx1"/>
              </a:solidFill>
            </a:endParaRPr>
          </a:p>
          <a:p>
            <a:r>
              <a:rPr lang="en-US" dirty="0">
                <a:solidFill>
                  <a:schemeClr val="tx1"/>
                </a:solidFill>
              </a:rPr>
              <a:t>Flagship leader: Steven Staal (ILRI) 20% W1/2, with 20% administrative support. </a:t>
            </a:r>
          </a:p>
          <a:p>
            <a:r>
              <a:rPr lang="en-US" dirty="0">
                <a:solidFill>
                  <a:schemeClr val="tx1"/>
                </a:solidFill>
              </a:rPr>
              <a:t>Cluster 1: Karl Rich (ILRI)</a:t>
            </a:r>
          </a:p>
          <a:p>
            <a:r>
              <a:rPr lang="en-US" dirty="0">
                <a:solidFill>
                  <a:schemeClr val="tx1"/>
                </a:solidFill>
              </a:rPr>
              <a:t>Cluster 2: Nicoline de Haan (ILRI)</a:t>
            </a:r>
          </a:p>
          <a:p>
            <a:r>
              <a:rPr lang="en-US" dirty="0">
                <a:solidFill>
                  <a:schemeClr val="tx1"/>
                </a:solidFill>
              </a:rPr>
              <a:t>Cluster 3, Paula Dominguez-Salas (ILRI/LSHTM)</a:t>
            </a:r>
          </a:p>
          <a:p>
            <a:r>
              <a:rPr lang="en-US" dirty="0">
                <a:solidFill>
                  <a:schemeClr val="tx1"/>
                </a:solidFill>
              </a:rPr>
              <a:t>Cluster 4: Isabelle Baltenweck (ILRI)</a:t>
            </a:r>
          </a:p>
          <a:p>
            <a:endParaRPr lang="en-US" dirty="0">
              <a:solidFill>
                <a:schemeClr val="tx1"/>
              </a:solidFill>
            </a:endParaRPr>
          </a:p>
          <a:p>
            <a:pPr marL="571500" indent="-571500" algn="l">
              <a:buFont typeface="Wingdings" panose="05000000000000000000" pitchFamily="2" charset="2"/>
              <a:buChar char="Ø"/>
            </a:pPr>
            <a:r>
              <a:rPr lang="en-US" dirty="0">
                <a:solidFill>
                  <a:schemeClr val="tx1"/>
                </a:solidFill>
              </a:rPr>
              <a:t>With the CLs, the FL will lead guide FP priority setting, allocation of W1/2 resources and strategic exploration of new research areas</a:t>
            </a:r>
          </a:p>
          <a:p>
            <a:pPr marL="571500" indent="-571500" algn="l">
              <a:buFont typeface="Wingdings" panose="05000000000000000000" pitchFamily="2" charset="2"/>
              <a:buChar char="Ø"/>
            </a:pPr>
            <a:r>
              <a:rPr lang="en-US" dirty="0">
                <a:solidFill>
                  <a:schemeClr val="tx1"/>
                </a:solidFill>
              </a:rPr>
              <a:t>Guide development of bilateral projects to ensure alignment to the FP their ability to contribute to strategic synthesis funded by W1/2</a:t>
            </a:r>
          </a:p>
          <a:p>
            <a:pPr marL="571500" indent="-571500" algn="l">
              <a:buFont typeface="Wingdings" panose="05000000000000000000" pitchFamily="2" charset="2"/>
              <a:buChar char="Ø"/>
            </a:pPr>
            <a:r>
              <a:rPr lang="en-US" dirty="0">
                <a:solidFill>
                  <a:schemeClr val="tx1"/>
                </a:solidFill>
              </a:rPr>
              <a:t>Coordinate all reporting</a:t>
            </a:r>
          </a:p>
          <a:p>
            <a:pPr marL="571500" indent="-571500" algn="l">
              <a:buFont typeface="Wingdings" panose="05000000000000000000" pitchFamily="2" charset="2"/>
              <a:buChar char="Ø"/>
            </a:pPr>
            <a:r>
              <a:rPr lang="en-US" dirty="0">
                <a:solidFill>
                  <a:schemeClr val="tx1"/>
                </a:solidFill>
              </a:rPr>
              <a:t>Support cross-FP initiatives</a:t>
            </a:r>
          </a:p>
          <a:p>
            <a:pPr marL="571500" indent="-571500" algn="l">
              <a:buFont typeface="Wingdings" panose="05000000000000000000" pitchFamily="2" charset="2"/>
              <a:buChar char="Ø"/>
            </a:pPr>
            <a:r>
              <a:rPr lang="en-US" dirty="0">
                <a:solidFill>
                  <a:schemeClr val="tx1"/>
                </a:solidFill>
              </a:rPr>
              <a:t>Cluster leaders will guide research design in their clusters and monitor science quality of outputs, and will also contribute to reporting. </a:t>
            </a:r>
          </a:p>
        </p:txBody>
      </p:sp>
    </p:spTree>
    <p:extLst>
      <p:ext uri="{BB962C8B-B14F-4D97-AF65-F5344CB8AC3E}">
        <p14:creationId xmlns:p14="http://schemas.microsoft.com/office/powerpoint/2010/main" val="2700683816"/>
      </p:ext>
    </p:extLst>
  </p:cSld>
  <p:clrMapOvr>
    <a:masterClrMapping/>
  </p:clrMapOvr>
  <p:transition spd="slow">
    <p:wipe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a:extLst>
              <a:ext uri="{FF2B5EF4-FFF2-40B4-BE49-F238E27FC236}">
                <a16:creationId xmlns:a16="http://schemas.microsoft.com/office/drawing/2014/main" id="{AF1498C8-B88E-41E2-A9A0-98CA79B8F6F8}"/>
              </a:ext>
            </a:extLst>
          </p:cNvPr>
          <p:cNvSpPr txBox="1">
            <a:spLocks noChangeArrowheads="1"/>
          </p:cNvSpPr>
          <p:nvPr/>
        </p:nvSpPr>
        <p:spPr bwMode="auto">
          <a:xfrm>
            <a:off x="312683" y="138328"/>
            <a:ext cx="836816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ts val="3000"/>
              </a:lnSpc>
            </a:pPr>
            <a:r>
              <a:rPr lang="en-US" altLang="es-CO" sz="3200" b="1" dirty="0">
                <a:latin typeface="Arial Unicode MS" panose="020B0604020202020204" pitchFamily="34" charset="-128"/>
                <a:ea typeface="Arial Unicode MS" panose="020B0604020202020204" pitchFamily="34" charset="-128"/>
                <a:cs typeface="Arial Unicode MS" panose="020B0604020202020204" pitchFamily="34" charset="-128"/>
              </a:rPr>
              <a:t>Key product lines per Cluster of Activity</a:t>
            </a:r>
          </a:p>
        </p:txBody>
      </p:sp>
      <p:sp>
        <p:nvSpPr>
          <p:cNvPr id="4" name="Rounded Rectangle 4">
            <a:extLst>
              <a:ext uri="{FF2B5EF4-FFF2-40B4-BE49-F238E27FC236}">
                <a16:creationId xmlns:a16="http://schemas.microsoft.com/office/drawing/2014/main" id="{2D823064-EEA6-4688-B297-7A998FF7F1C7}"/>
              </a:ext>
            </a:extLst>
          </p:cNvPr>
          <p:cNvSpPr/>
          <p:nvPr/>
        </p:nvSpPr>
        <p:spPr>
          <a:xfrm>
            <a:off x="304800" y="2590800"/>
            <a:ext cx="2057400" cy="2971800"/>
          </a:xfrm>
          <a:prstGeom prst="roundRect">
            <a:avLst>
              <a:gd name="adj" fmla="val 3229"/>
            </a:avLst>
          </a:prstGeom>
          <a:noFill/>
          <a:ln>
            <a:solidFill>
              <a:schemeClr val="accent1"/>
            </a:solidFill>
          </a:ln>
        </p:spPr>
        <p:style>
          <a:lnRef idx="1">
            <a:schemeClr val="accent1"/>
          </a:lnRef>
          <a:fillRef idx="2">
            <a:schemeClr val="accent1"/>
          </a:fillRef>
          <a:effectRef idx="1">
            <a:schemeClr val="accent1"/>
          </a:effectRef>
          <a:fontRef idx="minor">
            <a:schemeClr val="dk1"/>
          </a:fontRef>
        </p:style>
        <p:txBody>
          <a:bodyPr lIns="0" rIns="0" rtlCol="0" anchor="t"/>
          <a:lstStyle/>
          <a:p>
            <a:pPr marL="342900" indent="-342900">
              <a:buFont typeface="+mj-lt"/>
              <a:buAutoNum type="arabicPeriod"/>
            </a:pPr>
            <a:r>
              <a:rPr lang="en-US" sz="1600" dirty="0"/>
              <a:t>Macro level analyses of livestock markets and systems at global and regional scale</a:t>
            </a:r>
          </a:p>
          <a:p>
            <a:pPr marL="342900" indent="-342900">
              <a:buFont typeface="+mj-lt"/>
              <a:buAutoNum type="arabicPeriod"/>
            </a:pPr>
            <a:r>
              <a:rPr lang="en-US" sz="1600" dirty="0">
                <a:solidFill>
                  <a:prstClr val="black"/>
                </a:solidFill>
              </a:rPr>
              <a:t>Fit-for-purpose national and </a:t>
            </a:r>
            <a:r>
              <a:rPr lang="en-US" sz="1600" dirty="0" err="1">
                <a:solidFill>
                  <a:prstClr val="black"/>
                </a:solidFill>
              </a:rPr>
              <a:t>meso</a:t>
            </a:r>
            <a:r>
              <a:rPr lang="en-US" sz="1600" dirty="0">
                <a:solidFill>
                  <a:prstClr val="black"/>
                </a:solidFill>
              </a:rPr>
              <a:t>-level strategies for livestock investment and policy</a:t>
            </a:r>
            <a:endParaRPr lang="en-US" sz="1600" dirty="0"/>
          </a:p>
        </p:txBody>
      </p:sp>
      <p:sp>
        <p:nvSpPr>
          <p:cNvPr id="5" name="Rounded Rectangle 7">
            <a:extLst>
              <a:ext uri="{FF2B5EF4-FFF2-40B4-BE49-F238E27FC236}">
                <a16:creationId xmlns:a16="http://schemas.microsoft.com/office/drawing/2014/main" id="{E00A4B94-B555-4A1D-B9ED-F3F3C304B9E2}"/>
              </a:ext>
            </a:extLst>
          </p:cNvPr>
          <p:cNvSpPr/>
          <p:nvPr/>
        </p:nvSpPr>
        <p:spPr>
          <a:xfrm>
            <a:off x="2452232" y="2603155"/>
            <a:ext cx="1968335" cy="2959446"/>
          </a:xfrm>
          <a:prstGeom prst="roundRect">
            <a:avLst>
              <a:gd name="adj" fmla="val 3229"/>
            </a:avLst>
          </a:prstGeom>
          <a:noFill/>
          <a:ln>
            <a:solidFill>
              <a:schemeClr val="accent2"/>
            </a:solidFill>
          </a:ln>
        </p:spPr>
        <p:style>
          <a:lnRef idx="1">
            <a:schemeClr val="accent2"/>
          </a:lnRef>
          <a:fillRef idx="2">
            <a:schemeClr val="accent2"/>
          </a:fillRef>
          <a:effectRef idx="1">
            <a:schemeClr val="accent2"/>
          </a:effectRef>
          <a:fontRef idx="minor">
            <a:schemeClr val="dk1"/>
          </a:fontRef>
        </p:style>
        <p:txBody>
          <a:bodyPr lIns="0" rIns="0" rtlCol="0" anchor="t"/>
          <a:lstStyle/>
          <a:p>
            <a:pPr marL="342900" indent="-342900">
              <a:buFont typeface="+mj-lt"/>
              <a:buAutoNum type="arabicPeriod" startAt="3"/>
            </a:pPr>
            <a:r>
              <a:rPr lang="en-GB" sz="1600" dirty="0"/>
              <a:t>Packages of gender-responsive institutional and technical innovations </a:t>
            </a:r>
            <a:endParaRPr lang="en-US" sz="1600" dirty="0"/>
          </a:p>
          <a:p>
            <a:pPr marL="342900" indent="-342900">
              <a:buFont typeface="+mj-lt"/>
              <a:buAutoNum type="arabicPeriod" startAt="3"/>
            </a:pPr>
            <a:r>
              <a:rPr lang="en-GB" sz="1600" dirty="0"/>
              <a:t>Gender-transformative approaches</a:t>
            </a:r>
            <a:endParaRPr lang="en-US" sz="1600" dirty="0"/>
          </a:p>
        </p:txBody>
      </p:sp>
      <p:sp>
        <p:nvSpPr>
          <p:cNvPr id="6" name="Rounded Rectangle 8">
            <a:extLst>
              <a:ext uri="{FF2B5EF4-FFF2-40B4-BE49-F238E27FC236}">
                <a16:creationId xmlns:a16="http://schemas.microsoft.com/office/drawing/2014/main" id="{AED20DB0-1D91-4B04-BD99-A1BC1B4ACCC2}"/>
              </a:ext>
            </a:extLst>
          </p:cNvPr>
          <p:cNvSpPr/>
          <p:nvPr/>
        </p:nvSpPr>
        <p:spPr>
          <a:xfrm>
            <a:off x="4495800" y="2603154"/>
            <a:ext cx="2057400" cy="2959446"/>
          </a:xfrm>
          <a:prstGeom prst="roundRect">
            <a:avLst>
              <a:gd name="adj" fmla="val 3229"/>
            </a:avLst>
          </a:prstGeom>
          <a:noFill/>
          <a:ln>
            <a:solidFill>
              <a:schemeClr val="accent4"/>
            </a:solidFill>
          </a:ln>
        </p:spPr>
        <p:style>
          <a:lnRef idx="1">
            <a:schemeClr val="accent4"/>
          </a:lnRef>
          <a:fillRef idx="2">
            <a:schemeClr val="accent4"/>
          </a:fillRef>
          <a:effectRef idx="1">
            <a:schemeClr val="accent4"/>
          </a:effectRef>
          <a:fontRef idx="minor">
            <a:schemeClr val="dk1"/>
          </a:fontRef>
        </p:style>
        <p:txBody>
          <a:bodyPr lIns="0" rIns="0" rtlCol="0" anchor="t"/>
          <a:lstStyle/>
          <a:p>
            <a:pPr marL="342900" indent="-342900">
              <a:buFont typeface="+mj-lt"/>
              <a:buAutoNum type="arabicPeriod" startAt="5"/>
            </a:pPr>
            <a:r>
              <a:rPr lang="en-US" sz="1600" dirty="0"/>
              <a:t>Menu of approaches for nutrition-sensitive livestock-related interventions to improve availability, affordability, access and utilization of animal-source foods</a:t>
            </a:r>
          </a:p>
        </p:txBody>
      </p:sp>
      <p:sp>
        <p:nvSpPr>
          <p:cNvPr id="7" name="Rounded Rectangle 9">
            <a:extLst>
              <a:ext uri="{FF2B5EF4-FFF2-40B4-BE49-F238E27FC236}">
                <a16:creationId xmlns:a16="http://schemas.microsoft.com/office/drawing/2014/main" id="{E01730AE-95DF-4FA3-A34F-B0EFBC044343}"/>
              </a:ext>
            </a:extLst>
          </p:cNvPr>
          <p:cNvSpPr/>
          <p:nvPr/>
        </p:nvSpPr>
        <p:spPr>
          <a:xfrm>
            <a:off x="6643232" y="2603155"/>
            <a:ext cx="2424568" cy="2959446"/>
          </a:xfrm>
          <a:prstGeom prst="roundRect">
            <a:avLst>
              <a:gd name="adj" fmla="val 3229"/>
            </a:avLst>
          </a:prstGeom>
          <a:noFill/>
          <a:ln>
            <a:solidFill>
              <a:schemeClr val="accent6"/>
            </a:solidFill>
          </a:ln>
        </p:spPr>
        <p:style>
          <a:lnRef idx="1">
            <a:schemeClr val="accent6"/>
          </a:lnRef>
          <a:fillRef idx="2">
            <a:schemeClr val="accent6"/>
          </a:fillRef>
          <a:effectRef idx="1">
            <a:schemeClr val="accent6"/>
          </a:effectRef>
          <a:fontRef idx="minor">
            <a:schemeClr val="dk1"/>
          </a:fontRef>
        </p:style>
        <p:txBody>
          <a:bodyPr lIns="0" rIns="0" rtlCol="0" anchor="t"/>
          <a:lstStyle/>
          <a:p>
            <a:pPr marL="342900" indent="-342900">
              <a:buFont typeface="+mj-lt"/>
              <a:buAutoNum type="arabicPeriod" startAt="6"/>
            </a:pPr>
            <a:r>
              <a:rPr lang="en-US" sz="1600" dirty="0"/>
              <a:t>Suite of technologies and management strategies for enhanced livelihoods and resilience</a:t>
            </a:r>
          </a:p>
          <a:p>
            <a:pPr marL="342900" indent="-342900">
              <a:buFont typeface="+mj-lt"/>
              <a:buAutoNum type="arabicPeriod" startAt="6"/>
            </a:pPr>
            <a:r>
              <a:rPr lang="en-US" sz="1600" dirty="0"/>
              <a:t>Menu of organizational and business models for improved livestock value chain performance</a:t>
            </a:r>
          </a:p>
        </p:txBody>
      </p:sp>
      <p:sp>
        <p:nvSpPr>
          <p:cNvPr id="8" name="Rounded Rectangle 10">
            <a:extLst>
              <a:ext uri="{FF2B5EF4-FFF2-40B4-BE49-F238E27FC236}">
                <a16:creationId xmlns:a16="http://schemas.microsoft.com/office/drawing/2014/main" id="{C8972373-910B-4357-A139-DE7A129761D1}"/>
              </a:ext>
            </a:extLst>
          </p:cNvPr>
          <p:cNvSpPr/>
          <p:nvPr/>
        </p:nvSpPr>
        <p:spPr>
          <a:xfrm>
            <a:off x="471032" y="1172817"/>
            <a:ext cx="1905000" cy="1295400"/>
          </a:xfrm>
          <a:prstGeom prst="roundRect">
            <a:avLst>
              <a:gd name="adj" fmla="val 322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Policies, foresight and systems analysis </a:t>
            </a:r>
          </a:p>
          <a:p>
            <a:pPr algn="ctr"/>
            <a:r>
              <a:rPr lang="en-US" sz="1400" i="1" dirty="0">
                <a:latin typeface="Arial Unicode MS" panose="020B0604020202020204" pitchFamily="34" charset="-128"/>
                <a:ea typeface="Arial Unicode MS" panose="020B0604020202020204" pitchFamily="34" charset="-128"/>
                <a:cs typeface="Arial Unicode MS" panose="020B0604020202020204" pitchFamily="34" charset="-128"/>
              </a:rPr>
              <a:t>(K. Rich)</a:t>
            </a:r>
          </a:p>
        </p:txBody>
      </p:sp>
      <p:sp>
        <p:nvSpPr>
          <p:cNvPr id="9" name="Rounded Rectangle 11">
            <a:extLst>
              <a:ext uri="{FF2B5EF4-FFF2-40B4-BE49-F238E27FC236}">
                <a16:creationId xmlns:a16="http://schemas.microsoft.com/office/drawing/2014/main" id="{75F4C782-556F-4887-A721-9742EC4995C7}"/>
              </a:ext>
            </a:extLst>
          </p:cNvPr>
          <p:cNvSpPr/>
          <p:nvPr/>
        </p:nvSpPr>
        <p:spPr>
          <a:xfrm>
            <a:off x="2500630" y="1146313"/>
            <a:ext cx="1856602" cy="1321904"/>
          </a:xfrm>
          <a:prstGeom prst="roundRect">
            <a:avLst>
              <a:gd name="adj" fmla="val 3229"/>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t>Gender and social equity</a:t>
            </a:r>
          </a:p>
          <a:p>
            <a:pPr algn="ctr"/>
            <a:r>
              <a:rPr lang="en-US" sz="1400" i="1" dirty="0">
                <a:latin typeface="Arial Unicode MS" panose="020B0604020202020204" pitchFamily="34" charset="-128"/>
                <a:ea typeface="Arial Unicode MS" panose="020B0604020202020204" pitchFamily="34" charset="-128"/>
                <a:cs typeface="Arial Unicode MS" panose="020B0604020202020204" pitchFamily="34" charset="-128"/>
              </a:rPr>
              <a:t>(N. De Haan)</a:t>
            </a:r>
          </a:p>
        </p:txBody>
      </p:sp>
      <p:sp>
        <p:nvSpPr>
          <p:cNvPr id="10" name="Rounded Rectangle 12">
            <a:extLst>
              <a:ext uri="{FF2B5EF4-FFF2-40B4-BE49-F238E27FC236}">
                <a16:creationId xmlns:a16="http://schemas.microsoft.com/office/drawing/2014/main" id="{29D75247-E18D-4170-8855-CA60E11E003A}"/>
              </a:ext>
            </a:extLst>
          </p:cNvPr>
          <p:cNvSpPr/>
          <p:nvPr/>
        </p:nvSpPr>
        <p:spPr>
          <a:xfrm>
            <a:off x="4509632" y="1143000"/>
            <a:ext cx="1828800" cy="1295400"/>
          </a:xfrm>
          <a:prstGeom prst="roundRect">
            <a:avLst>
              <a:gd name="adj" fmla="val 322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t>Food and nutrition security through livestock</a:t>
            </a:r>
          </a:p>
          <a:p>
            <a:pPr algn="ctr"/>
            <a:r>
              <a:rPr lang="en-US" sz="1400" i="1" dirty="0">
                <a:latin typeface="Arial Unicode MS" panose="020B0604020202020204" pitchFamily="34" charset="-128"/>
                <a:ea typeface="Arial Unicode MS" panose="020B0604020202020204" pitchFamily="34" charset="-128"/>
                <a:cs typeface="Arial Unicode MS" panose="020B0604020202020204" pitchFamily="34" charset="-128"/>
              </a:rPr>
              <a:t>(P. Dominguez-Salas)</a:t>
            </a:r>
          </a:p>
        </p:txBody>
      </p:sp>
      <p:sp>
        <p:nvSpPr>
          <p:cNvPr id="11" name="Rounded Rectangle 13">
            <a:extLst>
              <a:ext uri="{FF2B5EF4-FFF2-40B4-BE49-F238E27FC236}">
                <a16:creationId xmlns:a16="http://schemas.microsoft.com/office/drawing/2014/main" id="{A3573F6E-1B90-4245-858A-661FF85C74E8}"/>
              </a:ext>
            </a:extLst>
          </p:cNvPr>
          <p:cNvSpPr/>
          <p:nvPr/>
        </p:nvSpPr>
        <p:spPr>
          <a:xfrm>
            <a:off x="6456404" y="1149271"/>
            <a:ext cx="2611396" cy="1289129"/>
          </a:xfrm>
          <a:prstGeom prst="roundRect">
            <a:avLst>
              <a:gd name="adj" fmla="val 3229"/>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Integrated technologies, practices and institutions for improved livestock systems</a:t>
            </a:r>
          </a:p>
          <a:p>
            <a:pPr algn="ctr"/>
            <a:r>
              <a:rPr lang="en-US" sz="1400" i="1" dirty="0">
                <a:latin typeface="Arial Unicode MS" panose="020B0604020202020204" pitchFamily="34" charset="-128"/>
                <a:ea typeface="Arial Unicode MS" panose="020B0604020202020204" pitchFamily="34" charset="-128"/>
                <a:cs typeface="Arial Unicode MS" panose="020B0604020202020204" pitchFamily="34" charset="-128"/>
              </a:rPr>
              <a:t>(I. Baltenweck)</a:t>
            </a:r>
          </a:p>
        </p:txBody>
      </p:sp>
    </p:spTree>
    <p:extLst>
      <p:ext uri="{BB962C8B-B14F-4D97-AF65-F5344CB8AC3E}">
        <p14:creationId xmlns:p14="http://schemas.microsoft.com/office/powerpoint/2010/main" val="32466794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9528" y="875761"/>
            <a:ext cx="8979141" cy="4772846"/>
            <a:chOff x="126453" y="69501"/>
            <a:chExt cx="11972188" cy="6363795"/>
          </a:xfrm>
        </p:grpSpPr>
        <p:sp>
          <p:nvSpPr>
            <p:cNvPr id="138" name="Rectangle 137"/>
            <p:cNvSpPr/>
            <p:nvPr/>
          </p:nvSpPr>
          <p:spPr>
            <a:xfrm>
              <a:off x="3665614" y="74285"/>
              <a:ext cx="6742195" cy="6359011"/>
            </a:xfrm>
            <a:prstGeom prst="rect">
              <a:avLst/>
            </a:prstGeom>
            <a:solidFill>
              <a:srgbClr val="B9D4ED">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 name="Rectangle 3"/>
            <p:cNvSpPr/>
            <p:nvPr/>
          </p:nvSpPr>
          <p:spPr>
            <a:xfrm>
              <a:off x="142722" y="120755"/>
              <a:ext cx="3469891" cy="297235"/>
            </a:xfrm>
            <a:prstGeom prst="rect">
              <a:avLst/>
            </a:prstGeom>
            <a:solidFill>
              <a:srgbClr val="FFC000"/>
            </a:solidFill>
            <a:ln>
              <a:solidFill>
                <a:srgbClr val="C49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tx1"/>
                  </a:solidFill>
                </a:rPr>
                <a:t>Cluster 1:  Policies, foresight and systems analysis</a:t>
              </a:r>
            </a:p>
          </p:txBody>
        </p:sp>
        <p:sp>
          <p:nvSpPr>
            <p:cNvPr id="13" name="Rounded Rectangle 12"/>
            <p:cNvSpPr/>
            <p:nvPr/>
          </p:nvSpPr>
          <p:spPr>
            <a:xfrm>
              <a:off x="126453" y="479096"/>
              <a:ext cx="3492895" cy="1090152"/>
            </a:xfrm>
            <a:prstGeom prst="roundRect">
              <a:avLst/>
            </a:prstGeom>
            <a:noFill/>
            <a:ln>
              <a:solidFill>
                <a:srgbClr val="C49500"/>
              </a:solidFill>
            </a:ln>
          </p:spPr>
          <p:style>
            <a:lnRef idx="2">
              <a:schemeClr val="accent1">
                <a:shade val="50000"/>
              </a:schemeClr>
            </a:lnRef>
            <a:fillRef idx="1">
              <a:schemeClr val="accent1"/>
            </a:fillRef>
            <a:effectRef idx="0">
              <a:schemeClr val="accent1"/>
            </a:effectRef>
            <a:fontRef idx="minor">
              <a:schemeClr val="lt1"/>
            </a:fontRef>
          </p:style>
          <p:txBody>
            <a:bodyPr lIns="34290" rIns="34290" rtlCol="0" anchor="ctr"/>
            <a:lstStyle/>
            <a:p>
              <a:endParaRPr lang="en-US" sz="750" dirty="0">
                <a:solidFill>
                  <a:schemeClr val="tx1"/>
                </a:solidFill>
              </a:endParaRPr>
            </a:p>
            <a:p>
              <a:r>
                <a:rPr lang="en-US" sz="750" dirty="0">
                  <a:solidFill>
                    <a:schemeClr val="tx1"/>
                  </a:solidFill>
                </a:rPr>
                <a:t>Improved livestock systems modelling tools and datasets; Empirical estimates of the levels and structure of supply and demand for animal-source foods; Impact assessment of various scenarios; Guidance on livestock policy and investment priorities and strategies ; Evidence to inform policies to enhance livestock contribution to livelihoods</a:t>
              </a:r>
              <a:endParaRPr lang="fr-FR" sz="750" dirty="0">
                <a:solidFill>
                  <a:schemeClr val="tx1"/>
                </a:solidFill>
              </a:endParaRPr>
            </a:p>
          </p:txBody>
        </p:sp>
        <p:sp>
          <p:nvSpPr>
            <p:cNvPr id="15" name="Rectangle 14"/>
            <p:cNvSpPr/>
            <p:nvPr/>
          </p:nvSpPr>
          <p:spPr>
            <a:xfrm>
              <a:off x="137197" y="1726128"/>
              <a:ext cx="3482304" cy="299347"/>
            </a:xfrm>
            <a:prstGeom prst="rect">
              <a:avLst/>
            </a:prstGeom>
            <a:solidFill>
              <a:srgbClr val="FFC000"/>
            </a:solidFill>
            <a:ln>
              <a:solidFill>
                <a:srgbClr val="C49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solidFill>
                    <a:schemeClr val="tx1"/>
                  </a:solidFill>
                </a:rPr>
                <a:t>Cluster 2: </a:t>
              </a:r>
              <a:r>
                <a:rPr lang="en-GB" sz="750" dirty="0">
                  <a:solidFill>
                    <a:schemeClr val="tx1"/>
                  </a:solidFill>
                </a:rPr>
                <a:t>Gender and Social Equity</a:t>
              </a:r>
              <a:endParaRPr lang="en-US" sz="750" dirty="0">
                <a:solidFill>
                  <a:schemeClr val="tx1"/>
                </a:solidFill>
              </a:endParaRPr>
            </a:p>
          </p:txBody>
        </p:sp>
        <p:sp>
          <p:nvSpPr>
            <p:cNvPr id="16" name="Rounded Rectangle 15"/>
            <p:cNvSpPr/>
            <p:nvPr/>
          </p:nvSpPr>
          <p:spPr>
            <a:xfrm>
              <a:off x="133250" y="2101338"/>
              <a:ext cx="3456844" cy="930248"/>
            </a:xfrm>
            <a:prstGeom prst="roundRect">
              <a:avLst/>
            </a:prstGeom>
            <a:noFill/>
            <a:ln>
              <a:solidFill>
                <a:srgbClr val="C49500"/>
              </a:solidFill>
            </a:ln>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r>
                <a:rPr lang="en-US" sz="750" dirty="0">
                  <a:solidFill>
                    <a:schemeClr val="tx1"/>
                  </a:solidFill>
                </a:rPr>
                <a:t>Gender-responsive institutional and technical innovations; Gender-transformative approaches developed and their effectiveness assessed; Gender-sensitive indicators and methodologies developed for assessing progress on gender strategic change</a:t>
              </a:r>
              <a:endParaRPr lang="fr-FR" sz="750" dirty="0">
                <a:solidFill>
                  <a:schemeClr val="tx1"/>
                </a:solidFill>
              </a:endParaRPr>
            </a:p>
          </p:txBody>
        </p:sp>
        <p:sp>
          <p:nvSpPr>
            <p:cNvPr id="20" name="Rectangle 19"/>
            <p:cNvSpPr/>
            <p:nvPr/>
          </p:nvSpPr>
          <p:spPr>
            <a:xfrm>
              <a:off x="133250" y="3235117"/>
              <a:ext cx="3469891" cy="314241"/>
            </a:xfrm>
            <a:prstGeom prst="rect">
              <a:avLst/>
            </a:prstGeom>
            <a:solidFill>
              <a:srgbClr val="FFC000"/>
            </a:solidFill>
            <a:ln>
              <a:solidFill>
                <a:srgbClr val="C49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50" dirty="0">
                  <a:solidFill>
                    <a:schemeClr val="tx1"/>
                  </a:solidFill>
                </a:rPr>
                <a:t>Cluster 3: </a:t>
              </a:r>
              <a:r>
                <a:rPr lang="en-US" sz="750" dirty="0">
                  <a:solidFill>
                    <a:schemeClr val="tx1"/>
                  </a:solidFill>
                </a:rPr>
                <a:t>Food and nutrition security  </a:t>
              </a:r>
              <a:r>
                <a:rPr lang="en-GB" sz="750" dirty="0">
                  <a:solidFill>
                    <a:schemeClr val="tx1"/>
                  </a:solidFill>
                </a:rPr>
                <a:t>through Livestock</a:t>
              </a:r>
              <a:endParaRPr lang="en-US" sz="750" dirty="0">
                <a:solidFill>
                  <a:schemeClr val="tx1"/>
                </a:solidFill>
              </a:endParaRPr>
            </a:p>
          </p:txBody>
        </p:sp>
        <p:sp>
          <p:nvSpPr>
            <p:cNvPr id="21" name="Rounded Rectangle 20"/>
            <p:cNvSpPr/>
            <p:nvPr/>
          </p:nvSpPr>
          <p:spPr>
            <a:xfrm>
              <a:off x="126453" y="3646728"/>
              <a:ext cx="3482305" cy="935958"/>
            </a:xfrm>
            <a:prstGeom prst="roundRect">
              <a:avLst/>
            </a:prstGeom>
            <a:noFill/>
            <a:ln>
              <a:solidFill>
                <a:srgbClr val="C49500"/>
              </a:solidFill>
            </a:ln>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r>
                <a:rPr lang="en-US" sz="750" dirty="0">
                  <a:solidFill>
                    <a:schemeClr val="tx1"/>
                  </a:solidFill>
                </a:rPr>
                <a:t>Characterization of diets and related decision making and novel evidence on the role of animal-source foods in enhancing nutrition produced; Impact pathways from production of, and access to, animal-source foods, to improved nutrition; Innovative evidence-based options on cost-effective nutrition-sensitive interventions</a:t>
              </a:r>
            </a:p>
          </p:txBody>
        </p:sp>
        <p:sp>
          <p:nvSpPr>
            <p:cNvPr id="24" name="Rectangle 23"/>
            <p:cNvSpPr/>
            <p:nvPr/>
          </p:nvSpPr>
          <p:spPr>
            <a:xfrm>
              <a:off x="142722" y="4773674"/>
              <a:ext cx="3495619" cy="347721"/>
            </a:xfrm>
            <a:prstGeom prst="rect">
              <a:avLst/>
            </a:prstGeom>
            <a:solidFill>
              <a:srgbClr val="FFC000"/>
            </a:solidFill>
            <a:ln>
              <a:solidFill>
                <a:srgbClr val="C49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50" dirty="0">
                  <a:solidFill>
                    <a:schemeClr val="tx1"/>
                  </a:solidFill>
                </a:rPr>
                <a:t>Cluster 4: </a:t>
              </a:r>
              <a:r>
                <a:rPr lang="en-US" sz="750" dirty="0">
                  <a:solidFill>
                    <a:schemeClr val="tx1"/>
                  </a:solidFill>
                </a:rPr>
                <a:t>Integrated technologies, practices and institutions for improved livestock systems</a:t>
              </a:r>
            </a:p>
          </p:txBody>
        </p:sp>
        <p:sp>
          <p:nvSpPr>
            <p:cNvPr id="25" name="Rounded Rectangle 24"/>
            <p:cNvSpPr/>
            <p:nvPr/>
          </p:nvSpPr>
          <p:spPr>
            <a:xfrm>
              <a:off x="126453" y="5170611"/>
              <a:ext cx="3482305" cy="897330"/>
            </a:xfrm>
            <a:prstGeom prst="roundRect">
              <a:avLst/>
            </a:prstGeom>
            <a:noFill/>
            <a:ln>
              <a:solidFill>
                <a:srgbClr val="C49500"/>
              </a:solidFill>
            </a:ln>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r>
                <a:rPr lang="en-US" sz="750" dirty="0">
                  <a:solidFill>
                    <a:schemeClr val="tx1"/>
                  </a:solidFill>
                </a:rPr>
                <a:t>Best bet technologies and management strategies to enhance resilience and resilience; Inclusive and scalable institutional arrangements for enhanced VC performance; Ex-ante and ex-post impact assessment of technologies, practices and institutional arrangements</a:t>
              </a:r>
            </a:p>
          </p:txBody>
        </p:sp>
        <p:sp>
          <p:nvSpPr>
            <p:cNvPr id="34" name="Rounded Rectangle 33"/>
            <p:cNvSpPr/>
            <p:nvPr/>
          </p:nvSpPr>
          <p:spPr>
            <a:xfrm>
              <a:off x="6385842" y="195391"/>
              <a:ext cx="3150765" cy="881808"/>
            </a:xfrm>
            <a:prstGeom prst="roundRect">
              <a:avLst/>
            </a:prstGeom>
            <a:solidFill>
              <a:srgbClr val="D9D9D9"/>
            </a:solidFill>
            <a:ln w="12700">
              <a:solidFill>
                <a:srgbClr val="9090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solidFill>
                    <a:schemeClr val="tx1"/>
                  </a:solidFill>
                </a:rPr>
                <a:t>National and international research partners and policymakers use analyses of livestock-sector dynamics, investment and </a:t>
              </a:r>
              <a:r>
                <a:rPr lang="en-US" sz="675" i="1" dirty="0">
                  <a:solidFill>
                    <a:schemeClr val="tx1"/>
                  </a:solidFill>
                </a:rPr>
                <a:t>ex-ante</a:t>
              </a:r>
              <a:r>
                <a:rPr lang="en-US" sz="675" dirty="0">
                  <a:solidFill>
                    <a:schemeClr val="tx1"/>
                  </a:solidFill>
                </a:rPr>
                <a:t> impact assessments to guide priority setting, investment and policy development for the livestock sector in priority countries</a:t>
              </a:r>
            </a:p>
          </p:txBody>
        </p:sp>
        <p:sp>
          <p:nvSpPr>
            <p:cNvPr id="35" name="TextBox 27"/>
            <p:cNvSpPr txBox="1"/>
            <p:nvPr/>
          </p:nvSpPr>
          <p:spPr>
            <a:xfrm>
              <a:off x="10522072" y="1584336"/>
              <a:ext cx="1517443" cy="584304"/>
            </a:xfrm>
            <a:prstGeom prst="roundRect">
              <a:avLst/>
            </a:prstGeom>
            <a:solidFill>
              <a:srgbClr val="BC8FDD"/>
            </a:solidFill>
            <a:ln w="9525" cmpd="sng">
              <a:solidFill>
                <a:srgbClr val="A469D1"/>
              </a:solidFill>
            </a:ln>
          </p:spPr>
          <p:style>
            <a:lnRef idx="0">
              <a:scrgbClr r="0" g="0" b="0"/>
            </a:lnRef>
            <a:fillRef idx="0">
              <a:scrgbClr r="0" g="0" b="0"/>
            </a:fillRef>
            <a:effectRef idx="0">
              <a:scrgbClr r="0" g="0" b="0"/>
            </a:effectRef>
            <a:fontRef idx="minor">
              <a:schemeClr val="dk1"/>
            </a:fontRef>
          </p:style>
          <p:txBody>
            <a:bodyPr wrap="square" lIns="0" tIns="0" rIns="0" bIns="0" rtlCol="0" anchor="ctr" anchorCtr="1"/>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900" dirty="0">
                  <a:solidFill>
                    <a:schemeClr val="tx1"/>
                  </a:solidFill>
                </a:rPr>
                <a:t>Gender equitable control of assets and resources</a:t>
              </a:r>
            </a:p>
          </p:txBody>
        </p:sp>
        <p:sp>
          <p:nvSpPr>
            <p:cNvPr id="36" name="TextBox 27"/>
            <p:cNvSpPr txBox="1"/>
            <p:nvPr/>
          </p:nvSpPr>
          <p:spPr>
            <a:xfrm>
              <a:off x="10545873" y="2536067"/>
              <a:ext cx="1529218" cy="725675"/>
            </a:xfrm>
            <a:prstGeom prst="roundRect">
              <a:avLst/>
            </a:prstGeom>
            <a:solidFill>
              <a:srgbClr val="BC8FDD"/>
            </a:solidFill>
            <a:ln w="9525" cmpd="sng">
              <a:solidFill>
                <a:srgbClr val="A469D1"/>
              </a:solidFill>
            </a:ln>
          </p:spPr>
          <p:style>
            <a:lnRef idx="0">
              <a:scrgbClr r="0" g="0" b="0"/>
            </a:lnRef>
            <a:fillRef idx="0">
              <a:scrgbClr r="0" g="0" b="0"/>
            </a:fillRef>
            <a:effectRef idx="0">
              <a:scrgbClr r="0" g="0" b="0"/>
            </a:effectRef>
            <a:fontRef idx="minor">
              <a:schemeClr val="dk1"/>
            </a:fontRef>
          </p:style>
          <p:txBody>
            <a:bodyPr wrap="square" lIns="0" tIns="0" rIns="0" bIns="0" rtlCol="0" anchor="ctr" anchorCtr="1"/>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900" dirty="0">
                  <a:solidFill>
                    <a:schemeClr val="tx1"/>
                  </a:solidFill>
                </a:rPr>
                <a:t>Improved capacity of women and youth to participate in decision-making</a:t>
              </a:r>
            </a:p>
          </p:txBody>
        </p:sp>
        <p:sp>
          <p:nvSpPr>
            <p:cNvPr id="37" name="TextBox 27"/>
            <p:cNvSpPr txBox="1"/>
            <p:nvPr/>
          </p:nvSpPr>
          <p:spPr>
            <a:xfrm>
              <a:off x="10545873" y="3633599"/>
              <a:ext cx="1552768" cy="588431"/>
            </a:xfrm>
            <a:prstGeom prst="roundRect">
              <a:avLst/>
            </a:prstGeom>
            <a:solidFill>
              <a:srgbClr val="FFFF47"/>
            </a:solidFill>
            <a:ln w="9525" cmpd="sng">
              <a:solidFill>
                <a:srgbClr val="E7E200"/>
              </a:solidFill>
            </a:ln>
          </p:spPr>
          <p:style>
            <a:lnRef idx="0">
              <a:scrgbClr r="0" g="0" b="0"/>
            </a:lnRef>
            <a:fillRef idx="0">
              <a:scrgbClr r="0" g="0" b="0"/>
            </a:fillRef>
            <a:effectRef idx="0">
              <a:scrgbClr r="0" g="0" b="0"/>
            </a:effectRef>
            <a:fontRef idx="minor">
              <a:schemeClr val="dk1"/>
            </a:fontRef>
          </p:style>
          <p:txBody>
            <a:bodyPr wrap="square" lIns="0" tIns="0" rIns="0" bIns="0" rtlCol="0" anchor="ctr" anchorCtr="1"/>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900" dirty="0">
                  <a:solidFill>
                    <a:schemeClr val="tx1"/>
                  </a:solidFill>
                </a:rPr>
                <a:t>Increased access to diverse nutrient rich foods</a:t>
              </a:r>
            </a:p>
          </p:txBody>
        </p:sp>
        <p:sp>
          <p:nvSpPr>
            <p:cNvPr id="39" name="TextBox 3"/>
            <p:cNvSpPr txBox="1"/>
            <p:nvPr/>
          </p:nvSpPr>
          <p:spPr>
            <a:xfrm>
              <a:off x="10557648" y="4709824"/>
              <a:ext cx="1540993" cy="475258"/>
            </a:xfrm>
            <a:prstGeom prst="roundRect">
              <a:avLst/>
            </a:prstGeom>
            <a:solidFill>
              <a:srgbClr val="FFFF47"/>
            </a:solidFill>
            <a:ln w="9525" cmpd="sng">
              <a:solidFill>
                <a:srgbClr val="E7E200"/>
              </a:solidFill>
            </a:ln>
          </p:spPr>
          <p:style>
            <a:lnRef idx="0">
              <a:scrgbClr r="0" g="0" b="0"/>
            </a:lnRef>
            <a:fillRef idx="0">
              <a:scrgbClr r="0" g="0" b="0"/>
            </a:fillRef>
            <a:effectRef idx="0">
              <a:scrgbClr r="0" g="0" b="0"/>
            </a:effectRef>
            <a:fontRef idx="minor">
              <a:schemeClr val="dk1"/>
            </a:fontRef>
          </p:style>
          <p:txBody>
            <a:bodyPr wrap="square" lIns="68580" tIns="0" rIns="0" bIns="0" rtlCol="0" anchor="ctr" anchorCtr="0"/>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900" dirty="0">
                  <a:solidFill>
                    <a:schemeClr val="tx1"/>
                  </a:solidFill>
                </a:rPr>
                <a:t>Increased livelihood opportunities</a:t>
              </a:r>
            </a:p>
          </p:txBody>
        </p:sp>
        <p:sp>
          <p:nvSpPr>
            <p:cNvPr id="41" name="TextBox 3"/>
            <p:cNvSpPr txBox="1"/>
            <p:nvPr/>
          </p:nvSpPr>
          <p:spPr>
            <a:xfrm>
              <a:off x="10517191" y="735251"/>
              <a:ext cx="1467915" cy="472756"/>
            </a:xfrm>
            <a:prstGeom prst="roundRect">
              <a:avLst/>
            </a:prstGeom>
            <a:solidFill>
              <a:srgbClr val="BC8FDD"/>
            </a:solidFill>
            <a:ln w="9525" cmpd="sng">
              <a:solidFill>
                <a:srgbClr val="A469D1"/>
              </a:solidFill>
            </a:ln>
          </p:spPr>
          <p:style>
            <a:lnRef idx="0">
              <a:scrgbClr r="0" g="0" b="0"/>
            </a:lnRef>
            <a:fillRef idx="0">
              <a:scrgbClr r="0" g="0" b="0"/>
            </a:fillRef>
            <a:effectRef idx="0">
              <a:scrgbClr r="0" g="0" b="0"/>
            </a:effectRef>
            <a:fontRef idx="minor">
              <a:schemeClr val="dk1"/>
            </a:fontRef>
          </p:style>
          <p:txBody>
            <a:bodyPr wrap="square" lIns="0" tIns="0" rIns="0" bIns="0" rtlCol="0" anchor="ctr" anchorCtr="1"/>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900" dirty="0">
                  <a:solidFill>
                    <a:schemeClr val="tx1"/>
                  </a:solidFill>
                </a:rPr>
                <a:t>Conducive Policy Environment</a:t>
              </a:r>
            </a:p>
          </p:txBody>
        </p:sp>
        <p:sp>
          <p:nvSpPr>
            <p:cNvPr id="75" name="Rounded Rectangle 74"/>
            <p:cNvSpPr/>
            <p:nvPr/>
          </p:nvSpPr>
          <p:spPr>
            <a:xfrm>
              <a:off x="5027545" y="2134324"/>
              <a:ext cx="2635168" cy="656214"/>
            </a:xfrm>
            <a:prstGeom prst="roundRect">
              <a:avLst/>
            </a:prstGeom>
            <a:solidFill>
              <a:srgbClr val="D9D9D9"/>
            </a:solidFill>
            <a:ln w="12700">
              <a:solidFill>
                <a:srgbClr val="9090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GB" sz="675" dirty="0">
                  <a:solidFill>
                    <a:schemeClr val="tx1"/>
                  </a:solidFill>
                </a:rPr>
                <a:t>Policy- or decision-makers in priority countries use the evidence on the benefits of including gender equity considerations</a:t>
              </a:r>
              <a:endParaRPr lang="en-US" sz="675" dirty="0">
                <a:solidFill>
                  <a:schemeClr val="tx1"/>
                </a:solidFill>
              </a:endParaRPr>
            </a:p>
          </p:txBody>
        </p:sp>
        <p:sp>
          <p:nvSpPr>
            <p:cNvPr id="77" name="Rounded Rectangle 76"/>
            <p:cNvSpPr/>
            <p:nvPr/>
          </p:nvSpPr>
          <p:spPr>
            <a:xfrm>
              <a:off x="5099991" y="3368517"/>
              <a:ext cx="2590180" cy="896245"/>
            </a:xfrm>
            <a:prstGeom prst="roundRect">
              <a:avLst/>
            </a:prstGeom>
            <a:solidFill>
              <a:srgbClr val="D9D9D9"/>
            </a:solidFill>
            <a:ln w="12700">
              <a:solidFill>
                <a:srgbClr val="9090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solidFill>
                    <a:schemeClr val="tx1"/>
                  </a:solidFill>
                </a:rPr>
                <a:t>National and international development partners, government agencies and the private sector invest in and use the most successful approaches to enhancing livestock-mediated nutritional impact, including institutional arrangements and behavioral approaches, in priority countries</a:t>
              </a:r>
            </a:p>
          </p:txBody>
        </p:sp>
        <p:sp>
          <p:nvSpPr>
            <p:cNvPr id="78" name="Rounded Rectangle 77"/>
            <p:cNvSpPr/>
            <p:nvPr/>
          </p:nvSpPr>
          <p:spPr>
            <a:xfrm>
              <a:off x="4115227" y="4551320"/>
              <a:ext cx="2433856" cy="778214"/>
            </a:xfrm>
            <a:prstGeom prst="roundRect">
              <a:avLst/>
            </a:prstGeom>
            <a:solidFill>
              <a:srgbClr val="D9D9D9"/>
            </a:solidFill>
            <a:ln w="12700">
              <a:solidFill>
                <a:srgbClr val="9090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solidFill>
                    <a:schemeClr val="tx1"/>
                  </a:solidFill>
                </a:rPr>
                <a:t>Livestock communities across priority countries apply tested technologies, management strategies and institutional arrangements</a:t>
              </a:r>
              <a:r>
                <a:rPr lang="en-US" sz="675" strike="sngStrike" dirty="0">
                  <a:solidFill>
                    <a:schemeClr val="tx1"/>
                  </a:solidFill>
                </a:rPr>
                <a:t>,</a:t>
              </a:r>
              <a:r>
                <a:rPr lang="en-US" sz="675" dirty="0">
                  <a:solidFill>
                    <a:schemeClr val="tx1"/>
                  </a:solidFill>
                </a:rPr>
                <a:t> taking the multiple functions of livestock into account</a:t>
              </a:r>
            </a:p>
          </p:txBody>
        </p:sp>
        <p:sp>
          <p:nvSpPr>
            <p:cNvPr id="79" name="Rounded Rectangle 78"/>
            <p:cNvSpPr/>
            <p:nvPr/>
          </p:nvSpPr>
          <p:spPr>
            <a:xfrm>
              <a:off x="5099992" y="5587671"/>
              <a:ext cx="2613860" cy="787569"/>
            </a:xfrm>
            <a:prstGeom prst="roundRect">
              <a:avLst/>
            </a:prstGeom>
            <a:solidFill>
              <a:srgbClr val="D9D9D9"/>
            </a:solidFill>
            <a:ln w="12700">
              <a:solidFill>
                <a:srgbClr val="9090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solidFill>
                    <a:schemeClr val="tx1"/>
                  </a:solidFill>
                </a:rPr>
                <a:t>Development partners, private sector and government agencies across priority countries apply innovative institutional arrangements to enhance competitiveness and inclusiveness</a:t>
              </a:r>
            </a:p>
          </p:txBody>
        </p:sp>
        <p:cxnSp>
          <p:nvCxnSpPr>
            <p:cNvPr id="82" name="Straight Arrow Connector 81"/>
            <p:cNvCxnSpPr/>
            <p:nvPr/>
          </p:nvCxnSpPr>
          <p:spPr>
            <a:xfrm flipV="1">
              <a:off x="7674804" y="1745626"/>
              <a:ext cx="2871069" cy="8711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a:endCxn id="36" idx="1"/>
            </p:cNvCxnSpPr>
            <p:nvPr/>
          </p:nvCxnSpPr>
          <p:spPr>
            <a:xfrm>
              <a:off x="7674804" y="2640556"/>
              <a:ext cx="2871069" cy="2583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flipV="1">
              <a:off x="3590094" y="2462431"/>
              <a:ext cx="1449542" cy="209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a:endCxn id="37" idx="1"/>
            </p:cNvCxnSpPr>
            <p:nvPr/>
          </p:nvCxnSpPr>
          <p:spPr>
            <a:xfrm flipV="1">
              <a:off x="7690171" y="3927815"/>
              <a:ext cx="2855702" cy="282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flipV="1">
              <a:off x="3584505" y="5350824"/>
              <a:ext cx="1042683" cy="4677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a:stCxn id="78" idx="3"/>
              <a:endCxn id="39" idx="1"/>
            </p:cNvCxnSpPr>
            <p:nvPr/>
          </p:nvCxnSpPr>
          <p:spPr>
            <a:xfrm>
              <a:off x="6549083" y="4940427"/>
              <a:ext cx="4008565" cy="7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7" name="Straight Arrow Connector 116"/>
            <p:cNvCxnSpPr/>
            <p:nvPr/>
          </p:nvCxnSpPr>
          <p:spPr>
            <a:xfrm flipV="1">
              <a:off x="3608758" y="5917459"/>
              <a:ext cx="1491233" cy="353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a:stCxn id="79" idx="3"/>
              <a:endCxn id="39" idx="1"/>
            </p:cNvCxnSpPr>
            <p:nvPr/>
          </p:nvCxnSpPr>
          <p:spPr>
            <a:xfrm flipV="1">
              <a:off x="7713852" y="4947453"/>
              <a:ext cx="2843796" cy="10340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a:stCxn id="79" idx="3"/>
            </p:cNvCxnSpPr>
            <p:nvPr/>
          </p:nvCxnSpPr>
          <p:spPr>
            <a:xfrm flipV="1">
              <a:off x="7713852" y="5939387"/>
              <a:ext cx="2839291" cy="420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0553144" y="140046"/>
              <a:ext cx="1467915" cy="553997"/>
            </a:xfrm>
            <a:prstGeom prst="rect">
              <a:avLst/>
            </a:prstGeom>
            <a:noFill/>
          </p:spPr>
          <p:txBody>
            <a:bodyPr wrap="square" rtlCol="0">
              <a:spAutoFit/>
            </a:bodyPr>
            <a:lstStyle/>
            <a:p>
              <a:pPr algn="ctr"/>
              <a:r>
                <a:rPr lang="en-US" sz="1050" b="1" dirty="0"/>
                <a:t>All Livestock CRP – sub-IDOs</a:t>
              </a:r>
            </a:p>
          </p:txBody>
        </p:sp>
        <p:sp>
          <p:nvSpPr>
            <p:cNvPr id="166" name="Hexagon 165"/>
            <p:cNvSpPr/>
            <p:nvPr/>
          </p:nvSpPr>
          <p:spPr>
            <a:xfrm>
              <a:off x="5779978" y="93995"/>
              <a:ext cx="694136" cy="300916"/>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E1,2,3</a:t>
              </a:r>
            </a:p>
          </p:txBody>
        </p:sp>
        <p:sp>
          <p:nvSpPr>
            <p:cNvPr id="167" name="Hexagon 166"/>
            <p:cNvSpPr/>
            <p:nvPr/>
          </p:nvSpPr>
          <p:spPr>
            <a:xfrm>
              <a:off x="4586521" y="5490276"/>
              <a:ext cx="631673" cy="291783"/>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E1,2,3</a:t>
              </a:r>
            </a:p>
          </p:txBody>
        </p:sp>
        <p:sp>
          <p:nvSpPr>
            <p:cNvPr id="168" name="Hexagon 167"/>
            <p:cNvSpPr/>
            <p:nvPr/>
          </p:nvSpPr>
          <p:spPr>
            <a:xfrm>
              <a:off x="4675530" y="2025318"/>
              <a:ext cx="440781" cy="264631"/>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E2</a:t>
              </a:r>
            </a:p>
          </p:txBody>
        </p:sp>
        <p:sp>
          <p:nvSpPr>
            <p:cNvPr id="170" name="Hexagon 169"/>
            <p:cNvSpPr/>
            <p:nvPr/>
          </p:nvSpPr>
          <p:spPr>
            <a:xfrm>
              <a:off x="4729727" y="3129427"/>
              <a:ext cx="440781" cy="264631"/>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E2,3</a:t>
              </a:r>
            </a:p>
          </p:txBody>
        </p:sp>
        <p:sp>
          <p:nvSpPr>
            <p:cNvPr id="171" name="Hexagon 170"/>
            <p:cNvSpPr/>
            <p:nvPr/>
          </p:nvSpPr>
          <p:spPr>
            <a:xfrm>
              <a:off x="3784950" y="4436180"/>
              <a:ext cx="440781" cy="264631"/>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E1</a:t>
              </a:r>
            </a:p>
          </p:txBody>
        </p:sp>
        <p:sp>
          <p:nvSpPr>
            <p:cNvPr id="172" name="8-Point Star 171"/>
            <p:cNvSpPr/>
            <p:nvPr/>
          </p:nvSpPr>
          <p:spPr>
            <a:xfrm>
              <a:off x="3997971" y="1024172"/>
              <a:ext cx="486741" cy="420533"/>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A1</a:t>
              </a:r>
            </a:p>
          </p:txBody>
        </p:sp>
        <p:sp>
          <p:nvSpPr>
            <p:cNvPr id="180" name="8-Point Star 179"/>
            <p:cNvSpPr/>
            <p:nvPr/>
          </p:nvSpPr>
          <p:spPr>
            <a:xfrm>
              <a:off x="8309272" y="2159437"/>
              <a:ext cx="603197" cy="512329"/>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A2,3</a:t>
              </a:r>
            </a:p>
          </p:txBody>
        </p:sp>
        <p:sp>
          <p:nvSpPr>
            <p:cNvPr id="183" name="Oval 182"/>
            <p:cNvSpPr/>
            <p:nvPr/>
          </p:nvSpPr>
          <p:spPr>
            <a:xfrm>
              <a:off x="9266336" y="69501"/>
              <a:ext cx="415605" cy="35588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1,4</a:t>
              </a:r>
            </a:p>
          </p:txBody>
        </p:sp>
        <p:sp>
          <p:nvSpPr>
            <p:cNvPr id="185" name="Oval 184"/>
            <p:cNvSpPr/>
            <p:nvPr/>
          </p:nvSpPr>
          <p:spPr>
            <a:xfrm>
              <a:off x="7452363" y="1912564"/>
              <a:ext cx="395553" cy="36479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4</a:t>
              </a:r>
            </a:p>
          </p:txBody>
        </p:sp>
        <p:sp>
          <p:nvSpPr>
            <p:cNvPr id="186" name="Oval 185"/>
            <p:cNvSpPr/>
            <p:nvPr/>
          </p:nvSpPr>
          <p:spPr>
            <a:xfrm>
              <a:off x="7485925" y="3013378"/>
              <a:ext cx="534651" cy="3475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1,2</a:t>
              </a:r>
            </a:p>
          </p:txBody>
        </p:sp>
        <p:sp>
          <p:nvSpPr>
            <p:cNvPr id="187" name="Oval 186"/>
            <p:cNvSpPr/>
            <p:nvPr/>
          </p:nvSpPr>
          <p:spPr>
            <a:xfrm>
              <a:off x="6273928" y="4350629"/>
              <a:ext cx="395553" cy="36479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3</a:t>
              </a:r>
            </a:p>
          </p:txBody>
        </p:sp>
        <p:sp>
          <p:nvSpPr>
            <p:cNvPr id="188" name="Oval 187"/>
            <p:cNvSpPr/>
            <p:nvPr/>
          </p:nvSpPr>
          <p:spPr>
            <a:xfrm>
              <a:off x="7425823" y="5440819"/>
              <a:ext cx="534651" cy="3475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1,2</a:t>
              </a:r>
            </a:p>
          </p:txBody>
        </p:sp>
        <p:sp>
          <p:nvSpPr>
            <p:cNvPr id="71" name="Right Arrow 70"/>
            <p:cNvSpPr/>
            <p:nvPr/>
          </p:nvSpPr>
          <p:spPr>
            <a:xfrm>
              <a:off x="9532783" y="398566"/>
              <a:ext cx="1094076" cy="45844"/>
            </a:xfrm>
            <a:prstGeom prst="rightArrow">
              <a:avLst/>
            </a:prstGeom>
            <a:solidFill>
              <a:schemeClr val="accent5">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9" name="8-Point Star 68"/>
            <p:cNvSpPr/>
            <p:nvPr/>
          </p:nvSpPr>
          <p:spPr>
            <a:xfrm>
              <a:off x="9532783" y="275853"/>
              <a:ext cx="862057" cy="716018"/>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675" dirty="0">
                  <a:solidFill>
                    <a:schemeClr val="tx1"/>
                  </a:solidFill>
                </a:rPr>
                <a:t>All assumptions</a:t>
              </a:r>
            </a:p>
          </p:txBody>
        </p:sp>
        <p:sp>
          <p:nvSpPr>
            <p:cNvPr id="81" name="8-Point Star 80"/>
            <p:cNvSpPr/>
            <p:nvPr/>
          </p:nvSpPr>
          <p:spPr>
            <a:xfrm>
              <a:off x="7431433" y="4665627"/>
              <a:ext cx="605711" cy="420533"/>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25" dirty="0">
                  <a:solidFill>
                    <a:schemeClr val="tx1"/>
                  </a:solidFill>
                </a:rPr>
                <a:t>A6,8</a:t>
              </a:r>
            </a:p>
          </p:txBody>
        </p:sp>
        <p:sp>
          <p:nvSpPr>
            <p:cNvPr id="214" name="8-Point Star 213"/>
            <p:cNvSpPr/>
            <p:nvPr/>
          </p:nvSpPr>
          <p:spPr>
            <a:xfrm>
              <a:off x="4856620" y="445763"/>
              <a:ext cx="486741" cy="420533"/>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A1</a:t>
              </a:r>
            </a:p>
          </p:txBody>
        </p:sp>
        <p:sp>
          <p:nvSpPr>
            <p:cNvPr id="215" name="8-Point Star 214"/>
            <p:cNvSpPr/>
            <p:nvPr/>
          </p:nvSpPr>
          <p:spPr>
            <a:xfrm>
              <a:off x="3867688" y="2116409"/>
              <a:ext cx="486741" cy="420533"/>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A1</a:t>
              </a:r>
            </a:p>
          </p:txBody>
        </p:sp>
        <p:sp>
          <p:nvSpPr>
            <p:cNvPr id="216" name="8-Point Star 215"/>
            <p:cNvSpPr/>
            <p:nvPr/>
          </p:nvSpPr>
          <p:spPr>
            <a:xfrm>
              <a:off x="3979022" y="3569207"/>
              <a:ext cx="486741" cy="420533"/>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A1</a:t>
              </a:r>
            </a:p>
          </p:txBody>
        </p:sp>
        <p:sp>
          <p:nvSpPr>
            <p:cNvPr id="217" name="8-Point Star 216"/>
            <p:cNvSpPr/>
            <p:nvPr/>
          </p:nvSpPr>
          <p:spPr>
            <a:xfrm>
              <a:off x="3694953" y="5290436"/>
              <a:ext cx="730935" cy="420533"/>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A4,5,6</a:t>
              </a:r>
            </a:p>
          </p:txBody>
        </p:sp>
        <p:sp>
          <p:nvSpPr>
            <p:cNvPr id="218" name="8-Point Star 217"/>
            <p:cNvSpPr/>
            <p:nvPr/>
          </p:nvSpPr>
          <p:spPr>
            <a:xfrm>
              <a:off x="3761396" y="5733009"/>
              <a:ext cx="687061" cy="420533"/>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A1,7,8</a:t>
              </a:r>
            </a:p>
          </p:txBody>
        </p:sp>
        <p:sp>
          <p:nvSpPr>
            <p:cNvPr id="220" name="8-Point Star 219"/>
            <p:cNvSpPr/>
            <p:nvPr/>
          </p:nvSpPr>
          <p:spPr>
            <a:xfrm>
              <a:off x="8372160" y="3313042"/>
              <a:ext cx="1029791" cy="512329"/>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A5,7,8,10</a:t>
              </a:r>
            </a:p>
          </p:txBody>
        </p:sp>
      </p:grpSp>
      <p:sp>
        <p:nvSpPr>
          <p:cNvPr id="126" name="Rounded Rectangle 125"/>
          <p:cNvSpPr/>
          <p:nvPr/>
        </p:nvSpPr>
        <p:spPr>
          <a:xfrm>
            <a:off x="3642757" y="1682512"/>
            <a:ext cx="2052107" cy="406514"/>
          </a:xfrm>
          <a:prstGeom prst="roundRect">
            <a:avLst/>
          </a:prstGeom>
          <a:solidFill>
            <a:srgbClr val="D9D9D9"/>
          </a:solidFill>
          <a:ln w="12700">
            <a:solidFill>
              <a:srgbClr val="9090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75" dirty="0">
                <a:solidFill>
                  <a:schemeClr val="tx1"/>
                </a:solidFill>
              </a:rPr>
              <a:t>Livestock CRP researches use analyses of livestock-sector dynamics, investment and </a:t>
            </a:r>
            <a:r>
              <a:rPr lang="en-US" sz="675" i="1" dirty="0">
                <a:solidFill>
                  <a:schemeClr val="tx1"/>
                </a:solidFill>
              </a:rPr>
              <a:t>ex-ante</a:t>
            </a:r>
            <a:r>
              <a:rPr lang="en-US" sz="675" dirty="0">
                <a:solidFill>
                  <a:schemeClr val="tx1"/>
                </a:solidFill>
              </a:rPr>
              <a:t> impact assessments to guide their priority setting</a:t>
            </a:r>
          </a:p>
        </p:txBody>
      </p:sp>
      <p:cxnSp>
        <p:nvCxnSpPr>
          <p:cNvPr id="163" name="Straight Arrow Connector 162"/>
          <p:cNvCxnSpPr/>
          <p:nvPr/>
        </p:nvCxnSpPr>
        <p:spPr>
          <a:xfrm flipV="1">
            <a:off x="2711635" y="1365683"/>
            <a:ext cx="2014877" cy="301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a:stCxn id="126" idx="3"/>
          </p:cNvCxnSpPr>
          <p:nvPr/>
        </p:nvCxnSpPr>
        <p:spPr>
          <a:xfrm>
            <a:off x="5694864" y="1885769"/>
            <a:ext cx="34105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p:nvPr/>
        </p:nvCxnSpPr>
        <p:spPr>
          <a:xfrm flipV="1">
            <a:off x="6035915" y="1631534"/>
            <a:ext cx="0" cy="344470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73" name="Straight Arrow Connector 172"/>
          <p:cNvCxnSpPr>
            <a:endCxn id="41" idx="1"/>
          </p:cNvCxnSpPr>
          <p:nvPr/>
        </p:nvCxnSpPr>
        <p:spPr>
          <a:xfrm>
            <a:off x="7127599" y="1540498"/>
            <a:ext cx="714983" cy="118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7" name="Straight Arrow Connector 176"/>
          <p:cNvCxnSpPr/>
          <p:nvPr/>
        </p:nvCxnSpPr>
        <p:spPr>
          <a:xfrm flipH="1">
            <a:off x="4306360" y="4812574"/>
            <a:ext cx="4383" cy="21730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a:xfrm>
            <a:off x="5723443" y="2466267"/>
            <a:ext cx="312472" cy="417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a:off x="5758021" y="3398162"/>
            <a:ext cx="277894"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flipV="1">
            <a:off x="4908675" y="4283481"/>
            <a:ext cx="1127240" cy="1453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a:off x="5758021" y="5076235"/>
            <a:ext cx="27030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4" name="Straight Arrow Connector 203"/>
          <p:cNvCxnSpPr/>
          <p:nvPr/>
        </p:nvCxnSpPr>
        <p:spPr>
          <a:xfrm flipV="1">
            <a:off x="2698511" y="1840375"/>
            <a:ext cx="950762" cy="156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1" name="Straight Arrow Connector 210"/>
          <p:cNvCxnSpPr/>
          <p:nvPr/>
        </p:nvCxnSpPr>
        <p:spPr>
          <a:xfrm flipV="1">
            <a:off x="2675001" y="3729715"/>
            <a:ext cx="1087157" cy="156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2" name="Oval 211"/>
          <p:cNvSpPr/>
          <p:nvPr/>
        </p:nvSpPr>
        <p:spPr>
          <a:xfrm>
            <a:off x="5590974" y="1578302"/>
            <a:ext cx="296665" cy="27359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1</a:t>
            </a:r>
          </a:p>
        </p:txBody>
      </p:sp>
      <p:sp>
        <p:nvSpPr>
          <p:cNvPr id="213" name="Hexagon 212"/>
          <p:cNvSpPr/>
          <p:nvPr/>
        </p:nvSpPr>
        <p:spPr>
          <a:xfrm>
            <a:off x="3400347" y="1575442"/>
            <a:ext cx="330586" cy="198473"/>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E1</a:t>
            </a:r>
          </a:p>
        </p:txBody>
      </p:sp>
      <p:sp>
        <p:nvSpPr>
          <p:cNvPr id="219" name="8-Point Star 218"/>
          <p:cNvSpPr/>
          <p:nvPr/>
        </p:nvSpPr>
        <p:spPr>
          <a:xfrm>
            <a:off x="6028323" y="5039037"/>
            <a:ext cx="1009674" cy="315400"/>
          </a:xfrm>
          <a:prstGeom prst="star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050" dirty="0">
                <a:solidFill>
                  <a:schemeClr val="tx1"/>
                </a:solidFill>
              </a:rPr>
              <a:t>A7,8,9,10,11</a:t>
            </a:r>
          </a:p>
        </p:txBody>
      </p:sp>
      <p:sp>
        <p:nvSpPr>
          <p:cNvPr id="143" name="TextBox 13"/>
          <p:cNvSpPr txBox="1"/>
          <p:nvPr/>
        </p:nvSpPr>
        <p:spPr>
          <a:xfrm>
            <a:off x="54626" y="5640158"/>
            <a:ext cx="9024828" cy="348350"/>
          </a:xfrm>
          <a:prstGeom prst="rect">
            <a:avLst/>
          </a:prstGeom>
          <a:gradFill>
            <a:gsLst>
              <a:gs pos="9000">
                <a:srgbClr val="A6A6A6"/>
              </a:gs>
              <a:gs pos="100000">
                <a:srgbClr val="A6A6A6">
                  <a:alpha val="37000"/>
                  <a:lumMod val="35000"/>
                  <a:lumOff val="65000"/>
                </a:srgbClr>
              </a:gs>
            </a:gsLst>
            <a:lin ang="0" scaled="1"/>
          </a:gradFill>
          <a:ln w="9525" cmpd="sng">
            <a:noFill/>
          </a:ln>
        </p:spPr>
        <p:style>
          <a:lnRef idx="0">
            <a:scrgbClr r="0" g="0" b="0"/>
          </a:lnRef>
          <a:fillRef idx="0">
            <a:scrgbClr r="0" g="0" b="0"/>
          </a:fillRef>
          <a:effectRef idx="0">
            <a:scrgbClr r="0" g="0" b="0"/>
          </a:effectRef>
          <a:fontRef idx="minor">
            <a:schemeClr val="dk1"/>
          </a:fontRef>
        </p:style>
        <p:txBody>
          <a:bodyPr wrap="square" rtlCol="0" anchor="ctr" anchorCtr="1">
            <a:noAutofit/>
          </a:bodyPr>
          <a:lstStyle/>
          <a:p>
            <a:pPr>
              <a:lnSpc>
                <a:spcPct val="115000"/>
              </a:lnSpc>
            </a:pPr>
            <a:r>
              <a:rPr lang="en-GB" sz="900" b="1" dirty="0">
                <a:solidFill>
                  <a:srgbClr val="323E4F"/>
                </a:solidFill>
                <a:ea typeface="Calibri" panose="020F0502020204030204" pitchFamily="34" charset="0"/>
                <a:cs typeface="Calibri" panose="020F0502020204030204" pitchFamily="34" charset="0"/>
              </a:rPr>
              <a:t>Research outputs                                                                                  Research &amp; (near) development outcomes                                                                                                                        Sub-IDOs </a:t>
            </a:r>
          </a:p>
          <a:p>
            <a:pPr>
              <a:lnSpc>
                <a:spcPct val="115000"/>
              </a:lnSpc>
            </a:pPr>
            <a:r>
              <a:rPr lang="en-GB" sz="900" b="1" dirty="0">
                <a:solidFill>
                  <a:srgbClr val="323E4F"/>
                </a:solidFill>
                <a:ea typeface="Calibri" panose="020F0502020204030204" pitchFamily="34" charset="0"/>
                <a:cs typeface="Calibri" panose="020F0502020204030204" pitchFamily="34" charset="0"/>
              </a:rPr>
              <a:t>(Sphere of control)			                     (Sphere of influence) 	                                                                                     (Sphere of influence →→interest) </a:t>
            </a:r>
            <a:endParaRPr lang="en-US" sz="825" dirty="0">
              <a:solidFill>
                <a:srgbClr val="323E4F"/>
              </a:solidFill>
              <a:ea typeface="Calibri" panose="020F0502020204030204" pitchFamily="34" charset="0"/>
              <a:cs typeface="Calibri" panose="020F0502020204030204" pitchFamily="34" charset="0"/>
            </a:endParaRPr>
          </a:p>
        </p:txBody>
      </p:sp>
      <p:sp>
        <p:nvSpPr>
          <p:cNvPr id="80" name="TextBox 3"/>
          <p:cNvSpPr txBox="1"/>
          <p:nvPr/>
        </p:nvSpPr>
        <p:spPr>
          <a:xfrm>
            <a:off x="7877137" y="5064369"/>
            <a:ext cx="1155745" cy="356444"/>
          </a:xfrm>
          <a:prstGeom prst="roundRect">
            <a:avLst/>
          </a:prstGeom>
          <a:solidFill>
            <a:srgbClr val="FFFF47"/>
          </a:solidFill>
          <a:ln w="9525" cmpd="sng">
            <a:solidFill>
              <a:srgbClr val="E7E200"/>
            </a:solidFill>
          </a:ln>
        </p:spPr>
        <p:style>
          <a:lnRef idx="0">
            <a:scrgbClr r="0" g="0" b="0"/>
          </a:lnRef>
          <a:fillRef idx="0">
            <a:scrgbClr r="0" g="0" b="0"/>
          </a:fillRef>
          <a:effectRef idx="0">
            <a:scrgbClr r="0" g="0" b="0"/>
          </a:effectRef>
          <a:fontRef idx="minor">
            <a:schemeClr val="dk1"/>
          </a:fontRef>
        </p:style>
        <p:txBody>
          <a:bodyPr wrap="square" lIns="68580" tIns="0" rIns="0" bIns="0" rtlCol="0" anchor="ctr" anchorCtr="0"/>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900" dirty="0">
                <a:solidFill>
                  <a:schemeClr val="tx1"/>
                </a:solidFill>
              </a:rPr>
              <a:t>Reduced market barriers</a:t>
            </a:r>
          </a:p>
        </p:txBody>
      </p:sp>
      <p:sp>
        <p:nvSpPr>
          <p:cNvPr id="3" name="Text Placeholder 2">
            <a:extLst>
              <a:ext uri="{FF2B5EF4-FFF2-40B4-BE49-F238E27FC236}">
                <a16:creationId xmlns:a16="http://schemas.microsoft.com/office/drawing/2014/main" id="{7F11091F-3C78-4A6A-99FD-5835DB4F3745}"/>
              </a:ext>
            </a:extLst>
          </p:cNvPr>
          <p:cNvSpPr>
            <a:spLocks noGrp="1"/>
          </p:cNvSpPr>
          <p:nvPr>
            <p:ph type="body" sz="quarter" idx="11"/>
          </p:nvPr>
        </p:nvSpPr>
        <p:spPr/>
        <p:txBody>
          <a:bodyPr/>
          <a:lstStyle/>
          <a:p>
            <a:pPr algn="ctr"/>
            <a:r>
              <a:rPr lang="en-US" dirty="0"/>
              <a:t>Flagship Theory of Change</a:t>
            </a:r>
          </a:p>
        </p:txBody>
      </p:sp>
    </p:spTree>
    <p:extLst>
      <p:ext uri="{BB962C8B-B14F-4D97-AF65-F5344CB8AC3E}">
        <p14:creationId xmlns:p14="http://schemas.microsoft.com/office/powerpoint/2010/main" val="2709086814"/>
      </p:ext>
    </p:extLst>
  </p:cSld>
  <p:clrMapOvr>
    <a:masterClrMapping/>
  </p:clrMapOvr>
  <p:transition spd="slow">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Picture Placeholder 3"/>
          <p:cNvGraphicFramePr>
            <a:graphicFrameLocks noGrp="1"/>
          </p:cNvGraphicFramePr>
          <p:nvPr>
            <p:ph type="pic" sz="quarter" idx="10"/>
            <p:extLst>
              <p:ext uri="{D42A27DB-BD31-4B8C-83A1-F6EECF244321}">
                <p14:modId xmlns:p14="http://schemas.microsoft.com/office/powerpoint/2010/main" val="1876447512"/>
              </p:ext>
            </p:extLst>
          </p:nvPr>
        </p:nvGraphicFramePr>
        <p:xfrm>
          <a:off x="685799" y="990601"/>
          <a:ext cx="8293510" cy="3014529"/>
        </p:xfrm>
        <a:graphic>
          <a:graphicData uri="http://schemas.openxmlformats.org/drawingml/2006/table">
            <a:tbl>
              <a:tblPr firstRow="1" firstCol="1" bandRow="1">
                <a:tableStyleId>{69012ECD-51FC-41F1-AA8D-1B2483CD663E}</a:tableStyleId>
              </a:tblPr>
              <a:tblGrid>
                <a:gridCol w="756983">
                  <a:extLst>
                    <a:ext uri="{9D8B030D-6E8A-4147-A177-3AD203B41FA5}">
                      <a16:colId xmlns:a16="http://schemas.microsoft.com/office/drawing/2014/main" val="20000"/>
                    </a:ext>
                  </a:extLst>
                </a:gridCol>
                <a:gridCol w="3759161">
                  <a:extLst>
                    <a:ext uri="{9D8B030D-6E8A-4147-A177-3AD203B41FA5}">
                      <a16:colId xmlns:a16="http://schemas.microsoft.com/office/drawing/2014/main" val="20001"/>
                    </a:ext>
                  </a:extLst>
                </a:gridCol>
                <a:gridCol w="629561">
                  <a:extLst>
                    <a:ext uri="{9D8B030D-6E8A-4147-A177-3AD203B41FA5}">
                      <a16:colId xmlns:a16="http://schemas.microsoft.com/office/drawing/2014/main" val="20002"/>
                    </a:ext>
                  </a:extLst>
                </a:gridCol>
                <a:gridCol w="629561">
                  <a:extLst>
                    <a:ext uri="{9D8B030D-6E8A-4147-A177-3AD203B41FA5}">
                      <a16:colId xmlns:a16="http://schemas.microsoft.com/office/drawing/2014/main" val="20003"/>
                    </a:ext>
                  </a:extLst>
                </a:gridCol>
                <a:gridCol w="629561">
                  <a:extLst>
                    <a:ext uri="{9D8B030D-6E8A-4147-A177-3AD203B41FA5}">
                      <a16:colId xmlns:a16="http://schemas.microsoft.com/office/drawing/2014/main" val="20004"/>
                    </a:ext>
                  </a:extLst>
                </a:gridCol>
                <a:gridCol w="629561">
                  <a:extLst>
                    <a:ext uri="{9D8B030D-6E8A-4147-A177-3AD203B41FA5}">
                      <a16:colId xmlns:a16="http://schemas.microsoft.com/office/drawing/2014/main" val="20005"/>
                    </a:ext>
                  </a:extLst>
                </a:gridCol>
                <a:gridCol w="629561">
                  <a:extLst>
                    <a:ext uri="{9D8B030D-6E8A-4147-A177-3AD203B41FA5}">
                      <a16:colId xmlns:a16="http://schemas.microsoft.com/office/drawing/2014/main" val="20006"/>
                    </a:ext>
                  </a:extLst>
                </a:gridCol>
                <a:gridCol w="629561">
                  <a:extLst>
                    <a:ext uri="{9D8B030D-6E8A-4147-A177-3AD203B41FA5}">
                      <a16:colId xmlns:a16="http://schemas.microsoft.com/office/drawing/2014/main" val="20007"/>
                    </a:ext>
                  </a:extLst>
                </a:gridCol>
              </a:tblGrid>
              <a:tr h="156390">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Main Activity </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Main Outputs &amp; Milestones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2017</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2018</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2019</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2020</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2021</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2022</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56390">
                <a:tc rowSpan="11">
                  <a:txBody>
                    <a:bodyPr/>
                    <a:lstStyle/>
                    <a:p>
                      <a:pPr marL="0" marR="0" algn="l">
                        <a:lnSpc>
                          <a:spcPct val="115000"/>
                        </a:lnSpc>
                        <a:spcBef>
                          <a:spcPts val="0"/>
                        </a:spcBef>
                        <a:spcAft>
                          <a:spcPts val="0"/>
                        </a:spcAft>
                      </a:pPr>
                      <a:r>
                        <a:rPr lang="en-US" sz="800" dirty="0">
                          <a:latin typeface="+mj-lt"/>
                        </a:rPr>
                        <a:t>Improved global and regional livestock modeling framework for targeted analysis of key livestock demand</a:t>
                      </a:r>
                      <a:r>
                        <a:rPr lang="en-US" sz="800" baseline="0" dirty="0">
                          <a:latin typeface="+mj-lt"/>
                        </a:rPr>
                        <a:t> and supply scenarios</a:t>
                      </a:r>
                      <a:endParaRPr lang="en-US" sz="800" dirty="0">
                        <a:latin typeface="+mj-lt"/>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800" u="sng" dirty="0">
                          <a:effectLst/>
                          <a:latin typeface="+mj-lt"/>
                          <a:ea typeface="Arial Unicode MS" panose="020B0604020202020204" pitchFamily="34" charset="-128"/>
                          <a:cs typeface="Arial Unicode MS" panose="020B0604020202020204" pitchFamily="34" charset="-128"/>
                        </a:rPr>
                        <a:t>Key activities</a:t>
                      </a:r>
                      <a:r>
                        <a:rPr lang="en-US" sz="800" u="sng" baseline="0" dirty="0">
                          <a:effectLst/>
                          <a:latin typeface="+mj-lt"/>
                          <a:ea typeface="Arial Unicode MS" panose="020B0604020202020204" pitchFamily="34" charset="-128"/>
                          <a:cs typeface="Arial Unicode MS" panose="020B0604020202020204" pitchFamily="34" charset="-128"/>
                        </a:rPr>
                        <a:t> and outputs</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r h="469171">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1) Revision</a:t>
                      </a:r>
                      <a:r>
                        <a:rPr lang="en-US" sz="800" baseline="0" dirty="0">
                          <a:effectLst/>
                          <a:latin typeface="+mj-lt"/>
                          <a:ea typeface="Arial Unicode MS" panose="020B0604020202020204" pitchFamily="34" charset="-128"/>
                          <a:cs typeface="Arial Unicode MS" panose="020B0604020202020204" pitchFamily="34" charset="-128"/>
                        </a:rPr>
                        <a:t> and expansion of IMPACT and VPM models, development of improved datasets and model structure</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Discovery</a:t>
                      </a:r>
                    </a:p>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tc>
                <a:tc hMerge="1">
                  <a:txBody>
                    <a:bodyPr/>
                    <a:lstStyle/>
                    <a:p>
                      <a:pPr marL="0" marR="0" algn="ctr">
                        <a:lnSpc>
                          <a:spcPct val="115000"/>
                        </a:lnSpc>
                        <a:spcBef>
                          <a:spcPts val="0"/>
                        </a:spcBef>
                        <a:spcAft>
                          <a:spcPts val="0"/>
                        </a:spcAft>
                      </a:pP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156390">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dirty="0">
                          <a:effectLst/>
                          <a:latin typeface="+mj-lt"/>
                          <a:ea typeface="Arial Unicode MS" panose="020B0604020202020204" pitchFamily="34" charset="-128"/>
                          <a:cs typeface="Arial Unicode MS" panose="020B0604020202020204" pitchFamily="34" charset="-128"/>
                        </a:rPr>
                        <a:t>2) Development of scenarios</a:t>
                      </a:r>
                      <a:r>
                        <a:rPr lang="en-US" sz="800" baseline="0" dirty="0">
                          <a:effectLst/>
                          <a:latin typeface="+mj-lt"/>
                          <a:ea typeface="Arial Unicode MS" panose="020B0604020202020204" pitchFamily="34" charset="-128"/>
                          <a:cs typeface="Arial Unicode MS" panose="020B0604020202020204" pitchFamily="34" charset="-128"/>
                        </a:rPr>
                        <a:t> of interest and testing them in models under development</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Discovery</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pPr marL="0" marR="0" algn="ctr">
                        <a:lnSpc>
                          <a:spcPct val="115000"/>
                        </a:lnSpc>
                        <a:spcBef>
                          <a:spcPts val="0"/>
                        </a:spcBef>
                        <a:spcAft>
                          <a:spcPts val="0"/>
                        </a:spcAft>
                      </a:pPr>
                      <a:endParaRPr lang="en-US" sz="700"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800" dirty="0">
                          <a:effectLst/>
                          <a:latin typeface="+mj-lt"/>
                          <a:ea typeface="Arial Unicode MS" panose="020B0604020202020204" pitchFamily="34" charset="-128"/>
                          <a:cs typeface="Arial Unicode MS" panose="020B0604020202020204" pitchFamily="34" charset="-128"/>
                        </a:rPr>
                        <a:t>Delivery</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164754">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dirty="0">
                          <a:effectLst/>
                          <a:latin typeface="+mj-lt"/>
                          <a:ea typeface="Arial Unicode MS" panose="020B0604020202020204" pitchFamily="34" charset="-128"/>
                          <a:cs typeface="Arial Unicode MS" panose="020B0604020202020204" pitchFamily="34" charset="-128"/>
                        </a:rPr>
                        <a:t>3) Application</a:t>
                      </a:r>
                      <a:r>
                        <a:rPr lang="en-US" sz="800" baseline="0" dirty="0">
                          <a:effectLst/>
                          <a:latin typeface="+mj-lt"/>
                          <a:ea typeface="Arial Unicode MS" panose="020B0604020202020204" pitchFamily="34" charset="-128"/>
                          <a:cs typeface="Arial Unicode MS" panose="020B0604020202020204" pitchFamily="34" charset="-128"/>
                        </a:rPr>
                        <a:t> and analysis using the improved models in target CRP countries in systems of interest</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800" dirty="0">
                          <a:effectLst/>
                          <a:latin typeface="+mj-lt"/>
                          <a:ea typeface="Arial Unicode MS" panose="020B0604020202020204" pitchFamily="34" charset="-128"/>
                          <a:cs typeface="Arial Unicode MS" panose="020B0604020202020204" pitchFamily="34" charset="-128"/>
                        </a:rPr>
                        <a:t>Delivery</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r h="312781">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4) Application and uptake of tools by research and policy partners and the scientific community, and refinement for future</a:t>
                      </a:r>
                      <a:r>
                        <a:rPr lang="en-US" sz="800" baseline="0" dirty="0">
                          <a:effectLst/>
                          <a:latin typeface="+mj-lt"/>
                          <a:ea typeface="Arial Unicode MS" panose="020B0604020202020204" pitchFamily="34" charset="-128"/>
                          <a:cs typeface="Arial Unicode MS" panose="020B0604020202020204" pitchFamily="34" charset="-128"/>
                        </a:rPr>
                        <a:t> applications</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Delivery</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gridSpan="2">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Scaling</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en-US"/>
                    </a:p>
                  </a:txBody>
                  <a:tcPr/>
                </a:tc>
                <a:extLst>
                  <a:ext uri="{0D108BD9-81ED-4DB2-BD59-A6C34878D82A}">
                    <a16:rowId xmlns:a16="http://schemas.microsoft.com/office/drawing/2014/main" val="10004"/>
                  </a:ext>
                </a:extLst>
              </a:tr>
              <a:tr h="156390">
                <a:tc vMerge="1">
                  <a:txBody>
                    <a:bodyPr/>
                    <a:lstStyle/>
                    <a:p>
                      <a:endParaRPr lang="en-US"/>
                    </a:p>
                  </a:txBody>
                  <a:tcPr/>
                </a:tc>
                <a:tc>
                  <a:txBody>
                    <a:bodyPr/>
                    <a:lstStyle/>
                    <a:p>
                      <a:pPr marL="0" marR="0">
                        <a:lnSpc>
                          <a:spcPct val="115000"/>
                        </a:lnSpc>
                        <a:spcBef>
                          <a:spcPts val="0"/>
                        </a:spcBef>
                        <a:spcAft>
                          <a:spcPts val="0"/>
                        </a:spcAft>
                      </a:pPr>
                      <a:r>
                        <a:rPr lang="en-US" sz="800" u="sng" dirty="0">
                          <a:effectLst/>
                          <a:latin typeface="+mj-lt"/>
                          <a:ea typeface="Arial Unicode MS" panose="020B0604020202020204" pitchFamily="34" charset="-128"/>
                          <a:cs typeface="Arial Unicode MS" panose="020B0604020202020204" pitchFamily="34" charset="-128"/>
                        </a:rPr>
                        <a:t>Milestones</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5"/>
                  </a:ext>
                </a:extLst>
              </a:tr>
              <a:tr h="156390">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A) Cluster</a:t>
                      </a:r>
                      <a:r>
                        <a:rPr lang="en-US" sz="800" baseline="0" dirty="0">
                          <a:effectLst/>
                          <a:latin typeface="+mj-lt"/>
                          <a:ea typeface="Arial Unicode MS" panose="020B0604020202020204" pitchFamily="34" charset="-128"/>
                          <a:cs typeface="Arial Unicode MS" panose="020B0604020202020204" pitchFamily="34" charset="-128"/>
                        </a:rPr>
                        <a:t> r</a:t>
                      </a:r>
                      <a:r>
                        <a:rPr lang="en-US" sz="800" dirty="0">
                          <a:effectLst/>
                          <a:latin typeface="+mj-lt"/>
                          <a:ea typeface="Arial Unicode MS" panose="020B0604020202020204" pitchFamily="34" charset="-128"/>
                          <a:cs typeface="Arial Unicode MS" panose="020B0604020202020204" pitchFamily="34" charset="-128"/>
                        </a:rPr>
                        <a:t>esearch partners agree final modeling platforms,</a:t>
                      </a:r>
                      <a:r>
                        <a:rPr lang="en-US" sz="800" baseline="0" dirty="0">
                          <a:effectLst/>
                          <a:latin typeface="+mj-lt"/>
                          <a:ea typeface="Arial Unicode MS" panose="020B0604020202020204" pitchFamily="34" charset="-128"/>
                          <a:cs typeface="Arial Unicode MS" panose="020B0604020202020204" pitchFamily="34" charset="-128"/>
                        </a:rPr>
                        <a:t> in consultation with client users</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56390">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dirty="0">
                          <a:effectLst/>
                          <a:latin typeface="+mj-lt"/>
                          <a:ea typeface="Arial Unicode MS" panose="020B0604020202020204" pitchFamily="34" charset="-128"/>
                          <a:cs typeface="Arial Unicode MS" panose="020B0604020202020204" pitchFamily="34" charset="-128"/>
                        </a:rPr>
                        <a:t>B) Scenarios agreed, models refined</a:t>
                      </a:r>
                      <a:r>
                        <a:rPr lang="en-US" sz="800" baseline="0" dirty="0">
                          <a:effectLst/>
                          <a:latin typeface="+mj-lt"/>
                          <a:ea typeface="Arial Unicode MS" panose="020B0604020202020204" pitchFamily="34" charset="-128"/>
                          <a:cs typeface="Arial Unicode MS" panose="020B0604020202020204" pitchFamily="34" charset="-128"/>
                        </a:rPr>
                        <a:t>, topics and systems of interest agreed</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X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156390">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C) Model</a:t>
                      </a:r>
                      <a:r>
                        <a:rPr lang="en-US" sz="800" baseline="0" dirty="0">
                          <a:effectLst/>
                          <a:latin typeface="+mj-lt"/>
                          <a:ea typeface="Arial Unicode MS" panose="020B0604020202020204" pitchFamily="34" charset="-128"/>
                          <a:cs typeface="Arial Unicode MS" panose="020B0604020202020204" pitchFamily="34" charset="-128"/>
                        </a:rPr>
                        <a:t> results generated and disseminated in research- and policy-oriented venues</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1"/>
                  </a:ext>
                </a:extLst>
              </a:tr>
              <a:tr h="312781">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D) National and international research partners and policymakers recognize the potential</a:t>
                      </a:r>
                      <a:r>
                        <a:rPr lang="en-US" sz="800" baseline="0" dirty="0">
                          <a:effectLst/>
                          <a:latin typeface="+mj-lt"/>
                          <a:ea typeface="Arial Unicode MS" panose="020B0604020202020204" pitchFamily="34" charset="-128"/>
                          <a:cs typeface="Arial Unicode MS" panose="020B0604020202020204" pitchFamily="34" charset="-128"/>
                        </a:rPr>
                        <a:t> value of new modeling platforms</a:t>
                      </a: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X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312781">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E) National and international development agencies and policymakers use analyses of livestock-sector dynamics, investment and ex-ante impact assessments to guide priority setting</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mj-lt"/>
                          <a:ea typeface="Arial Unicode MS" panose="020B0604020202020204" pitchFamily="34" charset="-128"/>
                          <a:cs typeface="Arial Unicode MS" panose="020B0604020202020204" pitchFamily="34" charset="-128"/>
                        </a:rPr>
                        <a:t>X</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9"/>
                  </a:ext>
                </a:extLst>
              </a:tr>
            </a:tbl>
          </a:graphicData>
        </a:graphic>
      </p:graphicFrame>
      <p:sp>
        <p:nvSpPr>
          <p:cNvPr id="5" name="Text Placeholder 1"/>
          <p:cNvSpPr txBox="1">
            <a:spLocks/>
          </p:cNvSpPr>
          <p:nvPr/>
        </p:nvSpPr>
        <p:spPr>
          <a:xfrm>
            <a:off x="838200" y="17318"/>
            <a:ext cx="8214356" cy="1143000"/>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CoA 1, Product line 1: Macro level analyses of livestock markets and systems at global and regional scale</a:t>
            </a:r>
          </a:p>
        </p:txBody>
      </p:sp>
      <p:sp>
        <p:nvSpPr>
          <p:cNvPr id="13" name="TextBox 12"/>
          <p:cNvSpPr txBox="1"/>
          <p:nvPr/>
        </p:nvSpPr>
        <p:spPr>
          <a:xfrm>
            <a:off x="533400" y="4350558"/>
            <a:ext cx="1986728" cy="1754326"/>
          </a:xfrm>
          <a:prstGeom prst="rect">
            <a:avLst/>
          </a:prstGeom>
          <a:noFill/>
          <a:ln>
            <a:solidFill>
              <a:schemeClr val="accent1"/>
            </a:solidFill>
          </a:ln>
        </p:spPr>
        <p:txBody>
          <a:bodyPr wrap="square" rtlCol="0">
            <a:spAutoFit/>
          </a:bodyPr>
          <a:lstStyle/>
          <a:p>
            <a:r>
              <a:rPr lang="en-US" sz="1200" b="1" dirty="0"/>
              <a:t>Main outputs:</a:t>
            </a:r>
          </a:p>
          <a:p>
            <a:pPr marL="171450" indent="-171450">
              <a:buFont typeface="Arial" charset="0"/>
              <a:buChar char="•"/>
            </a:pPr>
            <a:r>
              <a:rPr lang="en-US" sz="1200" dirty="0"/>
              <a:t>Improved livestock system models for foresight analysis</a:t>
            </a:r>
          </a:p>
          <a:p>
            <a:pPr marL="171450" indent="-171450">
              <a:buFont typeface="Arial" charset="0"/>
              <a:buChar char="•"/>
            </a:pPr>
            <a:r>
              <a:rPr lang="en-US" sz="1200" dirty="0"/>
              <a:t>Model results to guide development agencies, policies, and public and private sector investment</a:t>
            </a:r>
          </a:p>
          <a:p>
            <a:endParaRPr lang="en-US" sz="1200" dirty="0"/>
          </a:p>
        </p:txBody>
      </p:sp>
      <p:sp>
        <p:nvSpPr>
          <p:cNvPr id="14" name="TextBox 13"/>
          <p:cNvSpPr txBox="1"/>
          <p:nvPr/>
        </p:nvSpPr>
        <p:spPr>
          <a:xfrm>
            <a:off x="2653293" y="4350558"/>
            <a:ext cx="2606039" cy="1938992"/>
          </a:xfrm>
          <a:prstGeom prst="rect">
            <a:avLst/>
          </a:prstGeom>
          <a:noFill/>
          <a:ln>
            <a:solidFill>
              <a:schemeClr val="accent1"/>
            </a:solidFill>
          </a:ln>
        </p:spPr>
        <p:txBody>
          <a:bodyPr wrap="square" rtlCol="0">
            <a:spAutoFit/>
          </a:bodyPr>
          <a:lstStyle/>
          <a:p>
            <a:r>
              <a:rPr lang="en-US" sz="1200" b="1" dirty="0"/>
              <a:t>Who is involved:</a:t>
            </a:r>
          </a:p>
          <a:p>
            <a:r>
              <a:rPr lang="en-US" sz="1200" i="1" dirty="0"/>
              <a:t>Lead scientists:</a:t>
            </a:r>
          </a:p>
          <a:p>
            <a:r>
              <a:rPr lang="en-US" sz="1200" dirty="0"/>
              <a:t>Karl M. Rich, </a:t>
            </a:r>
            <a:r>
              <a:rPr lang="en-US" sz="1200" dirty="0" err="1"/>
              <a:t>Sirak</a:t>
            </a:r>
            <a:r>
              <a:rPr lang="en-US" sz="1200" dirty="0"/>
              <a:t> </a:t>
            </a:r>
            <a:r>
              <a:rPr lang="en-US" sz="1200" dirty="0" err="1"/>
              <a:t>Bahta</a:t>
            </a:r>
            <a:r>
              <a:rPr lang="en-US" sz="1200" dirty="0"/>
              <a:t>, </a:t>
            </a:r>
            <a:r>
              <a:rPr lang="en-US" sz="1200" dirty="0" err="1"/>
              <a:t>Abdrahmane</a:t>
            </a:r>
            <a:r>
              <a:rPr lang="en-US" sz="1200" dirty="0"/>
              <a:t> Wane, </a:t>
            </a:r>
            <a:r>
              <a:rPr lang="en-US" sz="1200" dirty="0" err="1"/>
              <a:t>Nadhem</a:t>
            </a:r>
            <a:r>
              <a:rPr lang="en-US" sz="1200" dirty="0"/>
              <a:t> </a:t>
            </a:r>
            <a:r>
              <a:rPr lang="en-US" sz="1200" dirty="0" err="1"/>
              <a:t>Mtimet</a:t>
            </a:r>
            <a:r>
              <a:rPr lang="en-US" sz="1200" dirty="0"/>
              <a:t>, Emily </a:t>
            </a:r>
            <a:r>
              <a:rPr lang="en-US" sz="1200" dirty="0" err="1"/>
              <a:t>Ouma</a:t>
            </a:r>
            <a:r>
              <a:rPr lang="en-US" sz="1200" dirty="0"/>
              <a:t>, </a:t>
            </a:r>
            <a:r>
              <a:rPr lang="en-US" sz="1200" dirty="0" err="1"/>
              <a:t>Dolapo</a:t>
            </a:r>
            <a:r>
              <a:rPr lang="en-US" sz="1200" dirty="0"/>
              <a:t> </a:t>
            </a:r>
            <a:r>
              <a:rPr lang="en-US" sz="1200" dirty="0" err="1"/>
              <a:t>Enahoro</a:t>
            </a:r>
            <a:endParaRPr lang="en-US" sz="1200" dirty="0"/>
          </a:p>
          <a:p>
            <a:r>
              <a:rPr lang="en-US" sz="1200" i="1" dirty="0"/>
              <a:t>CRP partners:</a:t>
            </a:r>
          </a:p>
          <a:p>
            <a:r>
              <a:rPr lang="en-US" sz="1200" dirty="0"/>
              <a:t>ICARDA, </a:t>
            </a:r>
            <a:r>
              <a:rPr lang="en-US" sz="1200" dirty="0" err="1"/>
              <a:t>Aymen</a:t>
            </a:r>
            <a:r>
              <a:rPr lang="en-US" sz="1200" dirty="0"/>
              <a:t> </a:t>
            </a:r>
            <a:r>
              <a:rPr lang="en-US" sz="1200" dirty="0" err="1"/>
              <a:t>Frija</a:t>
            </a:r>
            <a:endParaRPr lang="en-US" sz="1200" dirty="0"/>
          </a:p>
          <a:p>
            <a:r>
              <a:rPr lang="en-US" sz="1200" i="1" dirty="0"/>
              <a:t>Collaborators:</a:t>
            </a:r>
          </a:p>
          <a:p>
            <a:r>
              <a:rPr lang="en-US" sz="1200" dirty="0" err="1"/>
              <a:t>Univ</a:t>
            </a:r>
            <a:r>
              <a:rPr lang="en-US" sz="1200" dirty="0"/>
              <a:t> of Florida, IFPRI, CSIRO, CIRAD, IPSARD (Viet Nam)</a:t>
            </a:r>
          </a:p>
        </p:txBody>
      </p:sp>
      <p:sp>
        <p:nvSpPr>
          <p:cNvPr id="15" name="TextBox 14"/>
          <p:cNvSpPr txBox="1"/>
          <p:nvPr/>
        </p:nvSpPr>
        <p:spPr>
          <a:xfrm>
            <a:off x="5392497" y="4355258"/>
            <a:ext cx="3628103" cy="1384995"/>
          </a:xfrm>
          <a:prstGeom prst="rect">
            <a:avLst/>
          </a:prstGeom>
          <a:noFill/>
          <a:ln>
            <a:solidFill>
              <a:schemeClr val="accent1"/>
            </a:solidFill>
          </a:ln>
        </p:spPr>
        <p:txBody>
          <a:bodyPr wrap="square" rtlCol="0">
            <a:spAutoFit/>
          </a:bodyPr>
          <a:lstStyle/>
          <a:p>
            <a:r>
              <a:rPr lang="en-US" sz="1200" b="1" dirty="0">
                <a:latin typeface="Calibri" charset="0"/>
                <a:ea typeface="Calibri" charset="0"/>
                <a:cs typeface="Calibri" charset="0"/>
              </a:rPr>
              <a:t>To implement it:</a:t>
            </a:r>
          </a:p>
          <a:p>
            <a:r>
              <a:rPr lang="en-US" sz="1200" i="1" dirty="0">
                <a:latin typeface="Calibri" charset="0"/>
                <a:ea typeface="Calibri" charset="0"/>
                <a:cs typeface="Calibri" charset="0"/>
              </a:rPr>
              <a:t>Key W3/bilateral projects: </a:t>
            </a:r>
            <a:r>
              <a:rPr lang="en-US" sz="1200" dirty="0">
                <a:latin typeface="Calibri" charset="0"/>
                <a:ea typeface="Calibri" charset="0"/>
                <a:cs typeface="Calibri" charset="0"/>
              </a:rPr>
              <a:t>LSIL – targeted countries in SSA, Asia</a:t>
            </a:r>
          </a:p>
          <a:p>
            <a:pPr marL="285750" indent="-285750">
              <a:buFont typeface="Arial" panose="020B0604020202020204" pitchFamily="34" charset="0"/>
              <a:buChar char="•"/>
            </a:pPr>
            <a:endParaRPr lang="en-US" sz="1200" dirty="0">
              <a:latin typeface="Calibri" charset="0"/>
              <a:ea typeface="Calibri" charset="0"/>
              <a:cs typeface="Calibri" charset="0"/>
            </a:endParaRPr>
          </a:p>
          <a:p>
            <a:r>
              <a:rPr lang="en-US" sz="1200" i="1" dirty="0">
                <a:latin typeface="Calibri" charset="0"/>
                <a:ea typeface="Calibri" charset="0"/>
                <a:cs typeface="Calibri" charset="0"/>
              </a:rPr>
              <a:t>W1/2 activities</a:t>
            </a:r>
            <a:r>
              <a:rPr lang="en-US" sz="1200" dirty="0">
                <a:latin typeface="Calibri" charset="0"/>
                <a:ea typeface="Calibri" charset="0"/>
                <a:cs typeface="Calibri" charset="0"/>
              </a:rPr>
              <a:t>: Model development and analyses</a:t>
            </a:r>
          </a:p>
          <a:p>
            <a:endParaRPr lang="en-US" sz="1200" dirty="0">
              <a:latin typeface="Calibri" charset="0"/>
              <a:ea typeface="Calibri" charset="0"/>
              <a:cs typeface="Calibri" charset="0"/>
            </a:endParaRPr>
          </a:p>
          <a:p>
            <a:r>
              <a:rPr lang="en-US" sz="1200" i="1" dirty="0">
                <a:latin typeface="Calibri" charset="0"/>
                <a:ea typeface="Calibri" charset="0"/>
                <a:cs typeface="Calibri" charset="0"/>
              </a:rPr>
              <a:t>Other CRPs</a:t>
            </a:r>
            <a:r>
              <a:rPr lang="en-US" sz="1200" dirty="0">
                <a:latin typeface="Calibri" charset="0"/>
                <a:ea typeface="Calibri" charset="0"/>
                <a:cs typeface="Calibri" charset="0"/>
              </a:rPr>
              <a:t>:  Joint model development with PIM</a:t>
            </a:r>
          </a:p>
        </p:txBody>
      </p:sp>
    </p:spTree>
    <p:extLst>
      <p:ext uri="{BB962C8B-B14F-4D97-AF65-F5344CB8AC3E}">
        <p14:creationId xmlns:p14="http://schemas.microsoft.com/office/powerpoint/2010/main" val="126951151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Picture Placeholder 3"/>
          <p:cNvGraphicFramePr>
            <a:graphicFrameLocks noGrp="1"/>
          </p:cNvGraphicFramePr>
          <p:nvPr>
            <p:ph type="pic" sz="quarter" idx="10"/>
            <p:extLst>
              <p:ext uri="{D42A27DB-BD31-4B8C-83A1-F6EECF244321}">
                <p14:modId xmlns:p14="http://schemas.microsoft.com/office/powerpoint/2010/main" val="3170592930"/>
              </p:ext>
            </p:extLst>
          </p:nvPr>
        </p:nvGraphicFramePr>
        <p:xfrm>
          <a:off x="685801" y="1335634"/>
          <a:ext cx="8153399" cy="3845966"/>
        </p:xfrm>
        <a:graphic>
          <a:graphicData uri="http://schemas.openxmlformats.org/drawingml/2006/table">
            <a:tbl>
              <a:tblPr firstRow="1" firstCol="1" bandRow="1">
                <a:tableStyleId>{69012ECD-51FC-41F1-AA8D-1B2483CD663E}</a:tableStyleId>
              </a:tblPr>
              <a:tblGrid>
                <a:gridCol w="744195">
                  <a:extLst>
                    <a:ext uri="{9D8B030D-6E8A-4147-A177-3AD203B41FA5}">
                      <a16:colId xmlns:a16="http://schemas.microsoft.com/office/drawing/2014/main" val="20000"/>
                    </a:ext>
                  </a:extLst>
                </a:gridCol>
                <a:gridCol w="3695654">
                  <a:extLst>
                    <a:ext uri="{9D8B030D-6E8A-4147-A177-3AD203B41FA5}">
                      <a16:colId xmlns:a16="http://schemas.microsoft.com/office/drawing/2014/main" val="20001"/>
                    </a:ext>
                  </a:extLst>
                </a:gridCol>
                <a:gridCol w="618925">
                  <a:extLst>
                    <a:ext uri="{9D8B030D-6E8A-4147-A177-3AD203B41FA5}">
                      <a16:colId xmlns:a16="http://schemas.microsoft.com/office/drawing/2014/main" val="20002"/>
                    </a:ext>
                  </a:extLst>
                </a:gridCol>
                <a:gridCol w="618925">
                  <a:extLst>
                    <a:ext uri="{9D8B030D-6E8A-4147-A177-3AD203B41FA5}">
                      <a16:colId xmlns:a16="http://schemas.microsoft.com/office/drawing/2014/main" val="20003"/>
                    </a:ext>
                  </a:extLst>
                </a:gridCol>
                <a:gridCol w="618925">
                  <a:extLst>
                    <a:ext uri="{9D8B030D-6E8A-4147-A177-3AD203B41FA5}">
                      <a16:colId xmlns:a16="http://schemas.microsoft.com/office/drawing/2014/main" val="20004"/>
                    </a:ext>
                  </a:extLst>
                </a:gridCol>
                <a:gridCol w="618925">
                  <a:extLst>
                    <a:ext uri="{9D8B030D-6E8A-4147-A177-3AD203B41FA5}">
                      <a16:colId xmlns:a16="http://schemas.microsoft.com/office/drawing/2014/main" val="20005"/>
                    </a:ext>
                  </a:extLst>
                </a:gridCol>
                <a:gridCol w="618925">
                  <a:extLst>
                    <a:ext uri="{9D8B030D-6E8A-4147-A177-3AD203B41FA5}">
                      <a16:colId xmlns:a16="http://schemas.microsoft.com/office/drawing/2014/main" val="20006"/>
                    </a:ext>
                  </a:extLst>
                </a:gridCol>
                <a:gridCol w="618925">
                  <a:extLst>
                    <a:ext uri="{9D8B030D-6E8A-4147-A177-3AD203B41FA5}">
                      <a16:colId xmlns:a16="http://schemas.microsoft.com/office/drawing/2014/main" val="20007"/>
                    </a:ext>
                  </a:extLst>
                </a:gridCol>
              </a:tblGrid>
              <a:tr h="190825">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Main Activity </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Main Outputs &amp; Milestones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2017</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2018</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2019</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2020</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2021</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2022</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77141">
                <a:tc rowSpan="15">
                  <a:txBody>
                    <a:bodyPr/>
                    <a:lstStyle/>
                    <a:p>
                      <a:pPr marL="0" marR="0" algn="l">
                        <a:lnSpc>
                          <a:spcPct val="115000"/>
                        </a:lnSpc>
                        <a:spcBef>
                          <a:spcPts val="0"/>
                        </a:spcBef>
                        <a:spcAft>
                          <a:spcPts val="0"/>
                        </a:spcAft>
                      </a:pPr>
                      <a:r>
                        <a:rPr lang="en-US" sz="800" dirty="0">
                          <a:latin typeface="Calibri" charset="0"/>
                          <a:ea typeface="Calibri" charset="0"/>
                          <a:cs typeface="Calibri" charset="0"/>
                        </a:rPr>
                        <a:t>Improved national level livestock investment and policy modeling platforms for strategic analysis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800" u="sng" dirty="0">
                          <a:effectLst/>
                          <a:latin typeface="Calibri" charset="0"/>
                          <a:ea typeface="Calibri" charset="0"/>
                          <a:cs typeface="Calibri" charset="0"/>
                        </a:rPr>
                        <a:t>Key activities</a:t>
                      </a:r>
                      <a:r>
                        <a:rPr lang="en-US" sz="800" u="sng" baseline="0" dirty="0">
                          <a:effectLst/>
                          <a:latin typeface="Calibri" charset="0"/>
                          <a:ea typeface="Calibri" charset="0"/>
                          <a:cs typeface="Calibri" charset="0"/>
                        </a:rPr>
                        <a:t> and outputs</a:t>
                      </a:r>
                      <a:endParaRPr lang="en-US" sz="800" dirty="0">
                        <a:effectLst/>
                        <a:latin typeface="Calibri" charset="0"/>
                        <a:ea typeface="Calibri" charset="0"/>
                        <a:cs typeface="Calibri" charset="0"/>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r h="261774">
                <a:tc vMerge="1">
                  <a:txBody>
                    <a:bodyPr/>
                    <a:lstStyle/>
                    <a:p>
                      <a:endParaRPr lang="en-US"/>
                    </a:p>
                  </a:txBody>
                  <a:tcPr/>
                </a:tc>
                <a:tc>
                  <a:txBody>
                    <a:bodyPr/>
                    <a:lstStyle/>
                    <a:p>
                      <a:pPr algn="l" fontAlgn="t"/>
                      <a:r>
                        <a:rPr lang="en-US" sz="800" b="0" i="0" u="none" strike="noStrike" dirty="0">
                          <a:solidFill>
                            <a:srgbClr val="000000"/>
                          </a:solidFill>
                          <a:effectLst/>
                          <a:latin typeface="Calibri" charset="0"/>
                          <a:ea typeface="Calibri" charset="0"/>
                          <a:cs typeface="Calibri" charset="0"/>
                        </a:rPr>
                        <a:t> 1) Adaption of Excel-based LSIPT tools to system</a:t>
                      </a:r>
                      <a:r>
                        <a:rPr lang="en-US" sz="800" b="0" i="0" u="none" strike="noStrike" baseline="0" dirty="0">
                          <a:solidFill>
                            <a:srgbClr val="000000"/>
                          </a:solidFill>
                          <a:effectLst/>
                          <a:latin typeface="Calibri" charset="0"/>
                          <a:ea typeface="Calibri" charset="0"/>
                          <a:cs typeface="Calibri" charset="0"/>
                        </a:rPr>
                        <a:t> dynamics platform</a:t>
                      </a:r>
                      <a:r>
                        <a:rPr lang="en-US" sz="800" b="0" i="0" u="none" strike="noStrike" dirty="0">
                          <a:solidFill>
                            <a:srgbClr val="000000"/>
                          </a:solidFill>
                          <a:effectLst/>
                          <a:latin typeface="Calibri" charset="0"/>
                          <a:ea typeface="Calibri" charset="0"/>
                          <a:cs typeface="Calibri" charset="0"/>
                        </a:rPr>
                        <a:t>, validated with earlier LMP data</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Discovery</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en-US"/>
                    </a:p>
                  </a:txBody>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89723">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dirty="0">
                          <a:effectLst/>
                          <a:latin typeface="Calibri" charset="0"/>
                          <a:ea typeface="Calibri" charset="0"/>
                          <a:cs typeface="Calibri" charset="0"/>
                        </a:rPr>
                        <a:t>2)</a:t>
                      </a:r>
                      <a:r>
                        <a:rPr lang="en-US" sz="800" baseline="0" dirty="0">
                          <a:effectLst/>
                          <a:latin typeface="Calibri" charset="0"/>
                          <a:ea typeface="Calibri" charset="0"/>
                          <a:cs typeface="Calibri" charset="0"/>
                        </a:rPr>
                        <a:t> </a:t>
                      </a:r>
                      <a:r>
                        <a:rPr lang="en-US" sz="800" b="0" i="0" u="none" strike="noStrike" baseline="0" dirty="0">
                          <a:solidFill>
                            <a:srgbClr val="000000"/>
                          </a:solidFill>
                          <a:effectLst/>
                          <a:latin typeface="Calibri" charset="0"/>
                          <a:ea typeface="Calibri" charset="0"/>
                          <a:cs typeface="Calibri" charset="0"/>
                        </a:rPr>
                        <a:t>Development of system dynamics (SD) protocols for </a:t>
                      </a:r>
                      <a:r>
                        <a:rPr lang="en-US" sz="800" b="0" i="0" u="none" strike="noStrike" baseline="0" dirty="0" err="1">
                          <a:solidFill>
                            <a:srgbClr val="000000"/>
                          </a:solidFill>
                          <a:effectLst/>
                          <a:latin typeface="Calibri" charset="0"/>
                          <a:ea typeface="Calibri" charset="0"/>
                          <a:cs typeface="Calibri" charset="0"/>
                        </a:rPr>
                        <a:t>meso</a:t>
                      </a:r>
                      <a:r>
                        <a:rPr lang="en-US" sz="800" b="0" i="0" u="none" strike="noStrike" baseline="0" dirty="0">
                          <a:solidFill>
                            <a:srgbClr val="000000"/>
                          </a:solidFill>
                          <a:effectLst/>
                          <a:latin typeface="Calibri" charset="0"/>
                          <a:ea typeface="Calibri" charset="0"/>
                          <a:cs typeface="Calibri" charset="0"/>
                        </a:rPr>
                        <a:t>-level value chain assessments in targeted livestock value chains, including use of participatory tools</a:t>
                      </a:r>
                      <a:endParaRPr lang="en-US" sz="800" b="0" i="0" u="none" strike="noStrike" dirty="0">
                        <a:solidFill>
                          <a:srgbClr val="000000"/>
                        </a:solidFill>
                        <a:effectLst/>
                        <a:latin typeface="Calibri" charset="0"/>
                        <a:ea typeface="Calibri" charset="0"/>
                        <a:cs typeface="Calibri" charset="0"/>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800" dirty="0">
                          <a:effectLst/>
                          <a:latin typeface="Calibri" charset="0"/>
                          <a:ea typeface="Calibri" charset="0"/>
                          <a:cs typeface="Calibri" charset="0"/>
                        </a:rPr>
                        <a:t>Discovery</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177141">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dirty="0">
                          <a:effectLst/>
                          <a:latin typeface="Calibri" charset="0"/>
                          <a:ea typeface="Calibri" charset="0"/>
                          <a:cs typeface="Calibri" charset="0"/>
                        </a:rPr>
                        <a:t>3) Implementation of LMP protocols, data collection, and stakeholder engagement</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800" dirty="0">
                          <a:effectLst/>
                          <a:latin typeface="Calibri" charset="0"/>
                          <a:ea typeface="Calibri" charset="0"/>
                          <a:cs typeface="Calibri" charset="0"/>
                        </a:rPr>
                        <a:t>Discovery</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r h="177141">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dirty="0">
                          <a:effectLst/>
                          <a:latin typeface="Calibri" charset="0"/>
                          <a:ea typeface="Calibri" charset="0"/>
                          <a:cs typeface="Calibri" charset="0"/>
                        </a:rPr>
                        <a:t>4) Finalized LMPs discussed and vetted with stakeholders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800" dirty="0">
                          <a:effectLst/>
                          <a:latin typeface="Calibri" charset="0"/>
                          <a:ea typeface="Calibri" charset="0"/>
                          <a:cs typeface="Calibri" charset="0"/>
                        </a:rPr>
                        <a:t>Delivery</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1"/>
                  </a:ext>
                </a:extLst>
              </a:tr>
              <a:tr h="177141">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Calibri" charset="0"/>
                          <a:ea typeface="Calibri" charset="0"/>
                          <a:cs typeface="Calibri" charset="0"/>
                        </a:rPr>
                        <a:t>5) Documentation of SD and LSIPT approaches in manuals and journal articles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Delivery</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US"/>
                    </a:p>
                  </a:txBody>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289723">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Calibri" charset="0"/>
                          <a:ea typeface="Calibri" charset="0"/>
                          <a:cs typeface="Calibri" charset="0"/>
                        </a:rPr>
                        <a:t>6) Capacity </a:t>
                      </a:r>
                      <a:r>
                        <a:rPr lang="en-US" sz="800" baseline="0" dirty="0">
                          <a:effectLst/>
                          <a:latin typeface="Calibri" charset="0"/>
                          <a:ea typeface="Calibri" charset="0"/>
                          <a:cs typeface="Calibri" charset="0"/>
                        </a:rPr>
                        <a:t>building among national and international partners to use SD and LSIPT tools in LMPs or other national level planning contexts </a:t>
                      </a:r>
                      <a:endParaRPr lang="en-US" sz="800" dirty="0">
                        <a:effectLst/>
                        <a:latin typeface="Calibri" charset="0"/>
                        <a:ea typeface="Calibri" charset="0"/>
                        <a:cs typeface="Calibri" charset="0"/>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Delivery</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gridSpan="2">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Scaling</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en-US"/>
                    </a:p>
                  </a:txBody>
                  <a:tcPr/>
                </a:tc>
                <a:extLst>
                  <a:ext uri="{0D108BD9-81ED-4DB2-BD59-A6C34878D82A}">
                    <a16:rowId xmlns:a16="http://schemas.microsoft.com/office/drawing/2014/main" val="10004"/>
                  </a:ext>
                </a:extLst>
              </a:tr>
              <a:tr h="177141">
                <a:tc vMerge="1">
                  <a:txBody>
                    <a:bodyPr/>
                    <a:lstStyle/>
                    <a:p>
                      <a:endParaRPr lang="en-US"/>
                    </a:p>
                  </a:txBody>
                  <a:tcPr/>
                </a:tc>
                <a:tc>
                  <a:txBody>
                    <a:bodyPr/>
                    <a:lstStyle/>
                    <a:p>
                      <a:pPr marL="0" marR="0">
                        <a:lnSpc>
                          <a:spcPct val="115000"/>
                        </a:lnSpc>
                        <a:spcBef>
                          <a:spcPts val="0"/>
                        </a:spcBef>
                        <a:spcAft>
                          <a:spcPts val="0"/>
                        </a:spcAft>
                      </a:pPr>
                      <a:r>
                        <a:rPr lang="en-US" sz="800" u="sng" dirty="0">
                          <a:effectLst/>
                          <a:latin typeface="Calibri" charset="0"/>
                          <a:ea typeface="Calibri" charset="0"/>
                          <a:cs typeface="Calibri" charset="0"/>
                        </a:rPr>
                        <a:t>Milestones</a:t>
                      </a:r>
                      <a:endParaRPr lang="en-US" sz="800" dirty="0">
                        <a:effectLst/>
                        <a:latin typeface="Calibri" charset="0"/>
                        <a:ea typeface="Calibri" charset="0"/>
                        <a:cs typeface="Calibri" charset="0"/>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5"/>
                  </a:ext>
                </a:extLst>
              </a:tr>
              <a:tr h="244454">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Calibri" charset="0"/>
                          <a:ea typeface="Calibri" charset="0"/>
                          <a:cs typeface="Calibri" charset="0"/>
                        </a:rPr>
                        <a:t>A) Validated new version of LSIPT and SD </a:t>
                      </a:r>
                      <a:r>
                        <a:rPr lang="en-US" sz="800" dirty="0" err="1">
                          <a:effectLst/>
                          <a:latin typeface="Calibri" charset="0"/>
                          <a:ea typeface="Calibri" charset="0"/>
                          <a:cs typeface="Calibri" charset="0"/>
                        </a:rPr>
                        <a:t>meso</a:t>
                      </a:r>
                      <a:r>
                        <a:rPr lang="en-US" sz="800" dirty="0">
                          <a:effectLst/>
                          <a:latin typeface="Calibri" charset="0"/>
                          <a:ea typeface="Calibri" charset="0"/>
                          <a:cs typeface="Calibri" charset="0"/>
                        </a:rPr>
                        <a:t>-level tools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244454">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dirty="0">
                          <a:effectLst/>
                          <a:latin typeface="Calibri" charset="0"/>
                          <a:ea typeface="Calibri" charset="0"/>
                          <a:cs typeface="Calibri" charset="0"/>
                        </a:rPr>
                        <a:t>B) LMPs developed for initial target</a:t>
                      </a:r>
                      <a:r>
                        <a:rPr lang="en-US" sz="800" baseline="0" dirty="0">
                          <a:effectLst/>
                          <a:latin typeface="Calibri" charset="0"/>
                          <a:ea typeface="Calibri" charset="0"/>
                          <a:cs typeface="Calibri" charset="0"/>
                        </a:rPr>
                        <a:t> set of countries</a:t>
                      </a:r>
                      <a:endParaRPr lang="en-US" sz="800" dirty="0">
                        <a:effectLst/>
                        <a:latin typeface="Calibri" charset="0"/>
                        <a:ea typeface="Calibri" charset="0"/>
                        <a:cs typeface="Calibri" charset="0"/>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a:effectLst/>
                        <a:latin typeface="Calibri" charset="0"/>
                        <a:ea typeface="Calibri" charset="0"/>
                        <a:cs typeface="Calibri" charset="0"/>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2"/>
                  </a:ext>
                </a:extLst>
              </a:tr>
              <a:tr h="244454">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kern="1200" dirty="0">
                          <a:solidFill>
                            <a:schemeClr val="tx1"/>
                          </a:solidFill>
                          <a:effectLst/>
                          <a:latin typeface="+mn-lt"/>
                          <a:ea typeface="Arial Unicode MS" panose="020B0604020202020204" pitchFamily="34" charset="-128"/>
                          <a:cs typeface="Arial Unicode MS" panose="020B0604020202020204" pitchFamily="34" charset="-128"/>
                        </a:rPr>
                        <a:t>C) Model</a:t>
                      </a:r>
                      <a:r>
                        <a:rPr lang="en-US" sz="800" kern="1200" baseline="0" dirty="0">
                          <a:solidFill>
                            <a:schemeClr val="tx1"/>
                          </a:solidFill>
                          <a:effectLst/>
                          <a:latin typeface="+mn-lt"/>
                          <a:ea typeface="Arial Unicode MS" panose="020B0604020202020204" pitchFamily="34" charset="-128"/>
                          <a:cs typeface="Arial Unicode MS" panose="020B0604020202020204" pitchFamily="34" charset="-128"/>
                        </a:rPr>
                        <a:t> and LMP results generated and disseminated in research- and policy-oriented venues</a:t>
                      </a:r>
                      <a:endParaRPr lang="en-US" sz="800" kern="1200" dirty="0">
                        <a:solidFill>
                          <a:schemeClr val="tx1"/>
                        </a:solidFill>
                        <a:effectLst/>
                        <a:latin typeface="+mn-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a:effectLst/>
                          <a:latin typeface="Calibri" charset="0"/>
                          <a:ea typeface="Calibri" charset="0"/>
                          <a:cs typeface="Calibri" charset="0"/>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289723">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dirty="0">
                          <a:effectLst/>
                          <a:latin typeface="Calibri" charset="0"/>
                          <a:ea typeface="Calibri" charset="0"/>
                          <a:cs typeface="Calibri" charset="0"/>
                        </a:rPr>
                        <a:t>D) National and international</a:t>
                      </a:r>
                      <a:r>
                        <a:rPr lang="en-US" sz="800" baseline="0" dirty="0">
                          <a:effectLst/>
                          <a:latin typeface="Calibri" charset="0"/>
                          <a:ea typeface="Calibri" charset="0"/>
                          <a:cs typeface="Calibri" charset="0"/>
                        </a:rPr>
                        <a:t> partners trained in new LSIPT platform and use in SD </a:t>
                      </a:r>
                      <a:r>
                        <a:rPr lang="en-US" sz="800" baseline="0" dirty="0" err="1">
                          <a:effectLst/>
                          <a:latin typeface="Calibri" charset="0"/>
                          <a:ea typeface="Calibri" charset="0"/>
                          <a:cs typeface="Calibri" charset="0"/>
                        </a:rPr>
                        <a:t>meso</a:t>
                      </a:r>
                      <a:r>
                        <a:rPr lang="en-US" sz="800" baseline="0" dirty="0">
                          <a:effectLst/>
                          <a:latin typeface="Calibri" charset="0"/>
                          <a:ea typeface="Calibri" charset="0"/>
                          <a:cs typeface="Calibri" charset="0"/>
                        </a:rPr>
                        <a:t>-level tools</a:t>
                      </a:r>
                      <a:endParaRPr lang="en-US" sz="800" dirty="0">
                        <a:effectLst/>
                        <a:latin typeface="Calibri" charset="0"/>
                        <a:ea typeface="Calibri" charset="0"/>
                        <a:cs typeface="Calibri" charset="0"/>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3"/>
                  </a:ext>
                </a:extLst>
              </a:tr>
              <a:tr h="289723">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800" dirty="0">
                          <a:effectLst/>
                          <a:latin typeface="Calibri" charset="0"/>
                          <a:ea typeface="Calibri" charset="0"/>
                          <a:cs typeface="Calibri" charset="0"/>
                        </a:rPr>
                        <a:t>E) LMPs used to form basis of livestock sector planning in initial</a:t>
                      </a:r>
                      <a:r>
                        <a:rPr lang="en-US" sz="800" baseline="0" dirty="0">
                          <a:effectLst/>
                          <a:latin typeface="Calibri" charset="0"/>
                          <a:ea typeface="Calibri" charset="0"/>
                          <a:cs typeface="Calibri" charset="0"/>
                        </a:rPr>
                        <a:t> target countries</a:t>
                      </a:r>
                      <a:endParaRPr lang="en-US" sz="800" dirty="0">
                        <a:effectLst/>
                        <a:latin typeface="Calibri" charset="0"/>
                        <a:ea typeface="Calibri" charset="0"/>
                        <a:cs typeface="Calibri" charset="0"/>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4"/>
                  </a:ext>
                </a:extLst>
              </a:tr>
              <a:tr h="289723">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Calibri" charset="0"/>
                          <a:ea typeface="Calibri" charset="0"/>
                          <a:cs typeface="Calibri" charset="0"/>
                        </a:rPr>
                        <a:t>F) LMPs implemented and mainstreamed more widely in other livestock planning contexts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X</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5"/>
                  </a:ext>
                </a:extLst>
              </a:tr>
              <a:tr h="289723">
                <a:tc vMerge="1">
                  <a:txBody>
                    <a:bodyPr/>
                    <a:lstStyle/>
                    <a:p>
                      <a:endParaRPr lang="en-US"/>
                    </a:p>
                  </a:txBody>
                  <a:tcPr/>
                </a:tc>
                <a:tc>
                  <a:txBody>
                    <a:bodyPr/>
                    <a:lstStyle/>
                    <a:p>
                      <a:pPr marL="0" marR="0">
                        <a:lnSpc>
                          <a:spcPct val="115000"/>
                        </a:lnSpc>
                        <a:spcBef>
                          <a:spcPts val="0"/>
                        </a:spcBef>
                        <a:spcAft>
                          <a:spcPts val="0"/>
                        </a:spcAft>
                      </a:pPr>
                      <a:r>
                        <a:rPr lang="en-US" sz="800" dirty="0">
                          <a:effectLst/>
                          <a:latin typeface="Calibri" charset="0"/>
                          <a:ea typeface="Calibri" charset="0"/>
                          <a:cs typeface="Calibri" charset="0"/>
                        </a:rPr>
                        <a:t>G) Mainstreaming</a:t>
                      </a:r>
                      <a:r>
                        <a:rPr lang="en-US" sz="800" baseline="0" dirty="0">
                          <a:effectLst/>
                          <a:latin typeface="Calibri" charset="0"/>
                          <a:ea typeface="Calibri" charset="0"/>
                          <a:cs typeface="Calibri" charset="0"/>
                        </a:rPr>
                        <a:t> of LSIPT and SD approaches to guide national level livestock sector planning and sector/</a:t>
                      </a:r>
                      <a:r>
                        <a:rPr lang="en-US" sz="800" baseline="0" dirty="0" err="1">
                          <a:effectLst/>
                          <a:latin typeface="Calibri" charset="0"/>
                          <a:ea typeface="Calibri" charset="0"/>
                          <a:cs typeface="Calibri" charset="0"/>
                        </a:rPr>
                        <a:t>meso</a:t>
                      </a:r>
                      <a:r>
                        <a:rPr lang="en-US" sz="800" baseline="0" dirty="0">
                          <a:effectLst/>
                          <a:latin typeface="Calibri" charset="0"/>
                          <a:ea typeface="Calibri" charset="0"/>
                          <a:cs typeface="Calibri" charset="0"/>
                        </a:rPr>
                        <a:t> value chain analyses</a:t>
                      </a:r>
                      <a:endParaRPr lang="en-US" sz="800" dirty="0">
                        <a:effectLst/>
                        <a:latin typeface="Calibri" charset="0"/>
                        <a:ea typeface="Calibri" charset="0"/>
                        <a:cs typeface="Calibri" charset="0"/>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800" dirty="0">
                        <a:effectLst/>
                        <a:latin typeface="Calibri" charset="0"/>
                        <a:ea typeface="Calibri" charset="0"/>
                        <a:cs typeface="Calibri" charset="0"/>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800" dirty="0">
                          <a:effectLst/>
                          <a:latin typeface="Calibri" charset="0"/>
                          <a:ea typeface="Calibri" charset="0"/>
                          <a:cs typeface="Calibri" charset="0"/>
                        </a:rPr>
                        <a:t>X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8"/>
                  </a:ext>
                </a:extLst>
              </a:tr>
            </a:tbl>
          </a:graphicData>
        </a:graphic>
      </p:graphicFrame>
      <p:sp>
        <p:nvSpPr>
          <p:cNvPr id="5" name="Text Placeholder 1"/>
          <p:cNvSpPr txBox="1">
            <a:spLocks/>
          </p:cNvSpPr>
          <p:nvPr/>
        </p:nvSpPr>
        <p:spPr>
          <a:xfrm>
            <a:off x="838200" y="17318"/>
            <a:ext cx="8214356" cy="1143000"/>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CoA 1, Product line 2: </a:t>
            </a:r>
            <a:r>
              <a:rPr lang="en-US" dirty="0">
                <a:solidFill>
                  <a:prstClr val="black"/>
                </a:solidFill>
              </a:rPr>
              <a:t>Fit-for-purpose national and </a:t>
            </a:r>
            <a:r>
              <a:rPr lang="en-US" dirty="0" err="1">
                <a:solidFill>
                  <a:prstClr val="black"/>
                </a:solidFill>
              </a:rPr>
              <a:t>meso</a:t>
            </a:r>
            <a:r>
              <a:rPr lang="en-US" dirty="0">
                <a:solidFill>
                  <a:prstClr val="black"/>
                </a:solidFill>
              </a:rPr>
              <a:t>-level strategies for livestock investment and policy</a:t>
            </a:r>
          </a:p>
          <a:p>
            <a:pPr marL="0" indent="0">
              <a:buNone/>
            </a:pPr>
            <a:endParaRPr lang="en-US" dirty="0"/>
          </a:p>
        </p:txBody>
      </p:sp>
      <p:sp>
        <p:nvSpPr>
          <p:cNvPr id="6" name="TextBox 5"/>
          <p:cNvSpPr txBox="1"/>
          <p:nvPr/>
        </p:nvSpPr>
        <p:spPr>
          <a:xfrm>
            <a:off x="685800" y="5227128"/>
            <a:ext cx="2286000" cy="1169551"/>
          </a:xfrm>
          <a:prstGeom prst="rect">
            <a:avLst/>
          </a:prstGeom>
          <a:noFill/>
          <a:ln>
            <a:solidFill>
              <a:schemeClr val="accent1"/>
            </a:solidFill>
          </a:ln>
        </p:spPr>
        <p:txBody>
          <a:bodyPr wrap="square" rtlCol="0">
            <a:spAutoFit/>
          </a:bodyPr>
          <a:lstStyle/>
          <a:p>
            <a:r>
              <a:rPr lang="en-US" sz="1000" b="1" dirty="0"/>
              <a:t>Main outputs:</a:t>
            </a:r>
          </a:p>
          <a:p>
            <a:pPr marL="285750" indent="-285750">
              <a:buFontTx/>
              <a:buChar char="-"/>
            </a:pPr>
            <a:r>
              <a:rPr lang="en-US" sz="1000" dirty="0"/>
              <a:t>Improved tools for national and </a:t>
            </a:r>
            <a:r>
              <a:rPr lang="en-US" sz="1000" dirty="0" err="1"/>
              <a:t>meso</a:t>
            </a:r>
            <a:r>
              <a:rPr lang="en-US" sz="1000" dirty="0"/>
              <a:t>-level livestock planning</a:t>
            </a:r>
          </a:p>
          <a:p>
            <a:pPr marL="285750" indent="-285750">
              <a:buFontTx/>
              <a:buChar char="-"/>
            </a:pPr>
            <a:r>
              <a:rPr lang="en-US" sz="1000" dirty="0"/>
              <a:t>Strategies developed to guide development agencies and ministries, policies and investment</a:t>
            </a:r>
          </a:p>
          <a:p>
            <a:endParaRPr lang="en-US" sz="1000" dirty="0"/>
          </a:p>
        </p:txBody>
      </p:sp>
      <p:sp>
        <p:nvSpPr>
          <p:cNvPr id="7" name="TextBox 6"/>
          <p:cNvSpPr txBox="1"/>
          <p:nvPr/>
        </p:nvSpPr>
        <p:spPr>
          <a:xfrm>
            <a:off x="3124200" y="5225296"/>
            <a:ext cx="1989803" cy="1323439"/>
          </a:xfrm>
          <a:prstGeom prst="rect">
            <a:avLst/>
          </a:prstGeom>
          <a:noFill/>
          <a:ln>
            <a:solidFill>
              <a:schemeClr val="accent1"/>
            </a:solidFill>
          </a:ln>
        </p:spPr>
        <p:txBody>
          <a:bodyPr wrap="square" rtlCol="0">
            <a:spAutoFit/>
          </a:bodyPr>
          <a:lstStyle/>
          <a:p>
            <a:r>
              <a:rPr lang="en-US" sz="1000" b="1" dirty="0"/>
              <a:t>Who is involved:</a:t>
            </a:r>
          </a:p>
          <a:p>
            <a:r>
              <a:rPr lang="en-US" sz="1000" i="1" dirty="0"/>
              <a:t>Lead scientists:</a:t>
            </a:r>
          </a:p>
          <a:p>
            <a:r>
              <a:rPr lang="en-US" sz="1000" dirty="0"/>
              <a:t>Barry Shapiro, Karl M. Rich, </a:t>
            </a:r>
            <a:r>
              <a:rPr lang="en-US" sz="1000" dirty="0" err="1"/>
              <a:t>Sirak</a:t>
            </a:r>
            <a:r>
              <a:rPr lang="en-US" sz="1000" dirty="0"/>
              <a:t> </a:t>
            </a:r>
            <a:r>
              <a:rPr lang="en-US" sz="1000" dirty="0" err="1"/>
              <a:t>Bahta</a:t>
            </a:r>
            <a:r>
              <a:rPr lang="en-US" sz="1000" dirty="0"/>
              <a:t>, </a:t>
            </a:r>
            <a:r>
              <a:rPr lang="en-US" sz="1000" dirty="0" err="1"/>
              <a:t>Abdrahmane</a:t>
            </a:r>
            <a:r>
              <a:rPr lang="en-US" sz="1000" dirty="0"/>
              <a:t> Wane, </a:t>
            </a:r>
            <a:r>
              <a:rPr lang="en-US" sz="1000" dirty="0" err="1"/>
              <a:t>Dolapo</a:t>
            </a:r>
            <a:r>
              <a:rPr lang="en-US" sz="1000" dirty="0"/>
              <a:t> </a:t>
            </a:r>
            <a:r>
              <a:rPr lang="en-US" sz="1000" dirty="0" err="1"/>
              <a:t>Enahoro</a:t>
            </a:r>
            <a:endParaRPr lang="en-US" sz="1000" dirty="0"/>
          </a:p>
          <a:p>
            <a:r>
              <a:rPr lang="en-US" sz="1000" i="1" dirty="0"/>
              <a:t>Collaborators:</a:t>
            </a:r>
          </a:p>
          <a:p>
            <a:r>
              <a:rPr lang="en-US" sz="1000" dirty="0"/>
              <a:t>CIRAD</a:t>
            </a:r>
          </a:p>
          <a:p>
            <a:endParaRPr lang="en-US" sz="1000" dirty="0"/>
          </a:p>
        </p:txBody>
      </p:sp>
      <p:sp>
        <p:nvSpPr>
          <p:cNvPr id="9" name="TextBox 8"/>
          <p:cNvSpPr txBox="1"/>
          <p:nvPr/>
        </p:nvSpPr>
        <p:spPr>
          <a:xfrm>
            <a:off x="5266402" y="5225296"/>
            <a:ext cx="3786153" cy="1785104"/>
          </a:xfrm>
          <a:prstGeom prst="rect">
            <a:avLst/>
          </a:prstGeom>
          <a:noFill/>
          <a:ln>
            <a:solidFill>
              <a:schemeClr val="accent1"/>
            </a:solidFill>
          </a:ln>
        </p:spPr>
        <p:txBody>
          <a:bodyPr wrap="square" rtlCol="0">
            <a:spAutoFit/>
          </a:bodyPr>
          <a:lstStyle/>
          <a:p>
            <a:r>
              <a:rPr lang="en-US" sz="1000" b="1" dirty="0">
                <a:latin typeface="Calibri" charset="0"/>
                <a:ea typeface="Calibri" charset="0"/>
                <a:cs typeface="Calibri" charset="0"/>
              </a:rPr>
              <a:t>To implement it:</a:t>
            </a:r>
          </a:p>
          <a:p>
            <a:r>
              <a:rPr lang="en-US" sz="1000" i="1" dirty="0">
                <a:latin typeface="Calibri" charset="0"/>
                <a:ea typeface="Calibri" charset="0"/>
                <a:cs typeface="Calibri" charset="0"/>
              </a:rPr>
              <a:t>Key W3/bilateral projects</a:t>
            </a:r>
          </a:p>
          <a:p>
            <a:pPr marL="285750" indent="-285750">
              <a:buFont typeface="Arial" panose="020B0604020202020204" pitchFamily="34" charset="0"/>
              <a:buChar char="•"/>
            </a:pPr>
            <a:r>
              <a:rPr lang="en-US" sz="1000" dirty="0">
                <a:latin typeface="Calibri" charset="0"/>
                <a:ea typeface="Calibri" charset="0"/>
                <a:cs typeface="Calibri" charset="0"/>
              </a:rPr>
              <a:t>LMPs (BMGF, World Bank): targeted countries in SSA, Asia</a:t>
            </a:r>
          </a:p>
          <a:p>
            <a:pPr marL="285750" indent="-285750">
              <a:buFont typeface="Arial" panose="020B0604020202020204" pitchFamily="34" charset="0"/>
              <a:buChar char="•"/>
            </a:pPr>
            <a:r>
              <a:rPr lang="en-US" sz="1000" dirty="0">
                <a:latin typeface="Calibri" charset="0"/>
                <a:ea typeface="Calibri" charset="0"/>
                <a:cs typeface="Calibri" charset="0"/>
              </a:rPr>
              <a:t>MINI (Gates) </a:t>
            </a:r>
            <a:r>
              <a:rPr lang="mr-IN" sz="1000" dirty="0">
                <a:latin typeface="Calibri" charset="0"/>
                <a:ea typeface="Calibri" charset="0"/>
                <a:cs typeface="Calibri" charset="0"/>
              </a:rPr>
              <a:t>–</a:t>
            </a:r>
            <a:r>
              <a:rPr lang="en-US" sz="1000" dirty="0">
                <a:latin typeface="Calibri" charset="0"/>
                <a:ea typeface="Calibri" charset="0"/>
                <a:cs typeface="Calibri" charset="0"/>
              </a:rPr>
              <a:t> poultry/vegetable value chains in Bihar, Bangladesh, Ethiopia</a:t>
            </a:r>
          </a:p>
          <a:p>
            <a:pPr marL="285750" indent="-285750">
              <a:buFont typeface="Arial" panose="020B0604020202020204" pitchFamily="34" charset="0"/>
              <a:buChar char="•"/>
            </a:pPr>
            <a:r>
              <a:rPr lang="en-US" sz="1000" dirty="0">
                <a:latin typeface="Calibri" charset="0"/>
                <a:ea typeface="Calibri" charset="0"/>
                <a:cs typeface="Calibri" charset="0"/>
              </a:rPr>
              <a:t>USAID (</a:t>
            </a:r>
            <a:r>
              <a:rPr lang="en-US" sz="1000" dirty="0" err="1">
                <a:latin typeface="Calibri" charset="0"/>
                <a:ea typeface="Calibri" charset="0"/>
                <a:cs typeface="Calibri" charset="0"/>
              </a:rPr>
              <a:t>FtF</a:t>
            </a:r>
            <a:r>
              <a:rPr lang="en-US" sz="1000" dirty="0">
                <a:latin typeface="Calibri" charset="0"/>
                <a:ea typeface="Calibri" charset="0"/>
                <a:cs typeface="Calibri" charset="0"/>
              </a:rPr>
              <a:t>) </a:t>
            </a:r>
            <a:r>
              <a:rPr lang="mr-IN" sz="1000" dirty="0">
                <a:latin typeface="Calibri" charset="0"/>
                <a:ea typeface="Calibri" charset="0"/>
                <a:cs typeface="Calibri" charset="0"/>
              </a:rPr>
              <a:t>–</a:t>
            </a:r>
            <a:r>
              <a:rPr lang="en-US" sz="1000" dirty="0">
                <a:latin typeface="Calibri" charset="0"/>
                <a:ea typeface="Calibri" charset="0"/>
                <a:cs typeface="Calibri" charset="0"/>
              </a:rPr>
              <a:t> cattle marketing in Mali</a:t>
            </a:r>
          </a:p>
          <a:p>
            <a:pPr marL="285750" indent="-285750">
              <a:buFont typeface="Arial" panose="020B0604020202020204" pitchFamily="34" charset="0"/>
              <a:buChar char="•"/>
            </a:pPr>
            <a:r>
              <a:rPr lang="en-US" sz="1000" dirty="0">
                <a:latin typeface="Calibri" charset="0"/>
                <a:ea typeface="Calibri" charset="0"/>
                <a:cs typeface="Calibri" charset="0"/>
              </a:rPr>
              <a:t>MFAT (NZ) </a:t>
            </a:r>
            <a:r>
              <a:rPr lang="mr-IN" sz="1000" dirty="0">
                <a:latin typeface="Calibri" charset="0"/>
                <a:ea typeface="Calibri" charset="0"/>
                <a:cs typeface="Calibri" charset="0"/>
              </a:rPr>
              <a:t>–</a:t>
            </a:r>
            <a:r>
              <a:rPr lang="en-US" sz="1000" dirty="0">
                <a:latin typeface="Calibri" charset="0"/>
                <a:ea typeface="Calibri" charset="0"/>
                <a:cs typeface="Calibri" charset="0"/>
              </a:rPr>
              <a:t> value chain development in Myanmar</a:t>
            </a:r>
          </a:p>
          <a:p>
            <a:endParaRPr lang="en-US" sz="1000" dirty="0">
              <a:latin typeface="Calibri" charset="0"/>
              <a:ea typeface="Calibri" charset="0"/>
              <a:cs typeface="Calibri" charset="0"/>
            </a:endParaRPr>
          </a:p>
          <a:p>
            <a:r>
              <a:rPr lang="en-US" sz="1000" i="1" dirty="0">
                <a:latin typeface="Calibri" charset="0"/>
                <a:ea typeface="Calibri" charset="0"/>
                <a:cs typeface="Calibri" charset="0"/>
              </a:rPr>
              <a:t>W1/2 activities</a:t>
            </a:r>
            <a:r>
              <a:rPr lang="en-US" sz="1000" dirty="0">
                <a:latin typeface="Calibri" charset="0"/>
                <a:ea typeface="Calibri" charset="0"/>
                <a:cs typeface="Calibri" charset="0"/>
              </a:rPr>
              <a:t>: Model development and analyses</a:t>
            </a:r>
          </a:p>
          <a:p>
            <a:endParaRPr lang="en-US" sz="1000" dirty="0">
              <a:latin typeface="Calibri" charset="0"/>
              <a:ea typeface="Calibri" charset="0"/>
              <a:cs typeface="Calibri" charset="0"/>
            </a:endParaRPr>
          </a:p>
          <a:p>
            <a:r>
              <a:rPr lang="en-US" sz="1000" i="1" dirty="0">
                <a:latin typeface="Calibri" charset="0"/>
                <a:ea typeface="Calibri" charset="0"/>
                <a:cs typeface="Calibri" charset="0"/>
              </a:rPr>
              <a:t>Other CRPs</a:t>
            </a:r>
          </a:p>
        </p:txBody>
      </p:sp>
    </p:spTree>
    <p:extLst>
      <p:ext uri="{BB962C8B-B14F-4D97-AF65-F5344CB8AC3E}">
        <p14:creationId xmlns:p14="http://schemas.microsoft.com/office/powerpoint/2010/main" val="188992223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943708" y="250522"/>
            <a:ext cx="7543800" cy="606669"/>
          </a:xfrm>
        </p:spPr>
        <p:txBody>
          <a:bodyPr/>
          <a:lstStyle/>
          <a:p>
            <a:r>
              <a:rPr lang="en-GB" b="1" dirty="0"/>
              <a:t>Value Proposition for CoA1 Product Lines</a:t>
            </a:r>
          </a:p>
        </p:txBody>
      </p:sp>
      <p:sp>
        <p:nvSpPr>
          <p:cNvPr id="6" name="Text Placeholder 5"/>
          <p:cNvSpPr>
            <a:spLocks noGrp="1"/>
          </p:cNvSpPr>
          <p:nvPr>
            <p:ph type="body" sz="quarter" idx="12"/>
          </p:nvPr>
        </p:nvSpPr>
        <p:spPr>
          <a:xfrm>
            <a:off x="621323" y="996460"/>
            <a:ext cx="7866185" cy="5337837"/>
          </a:xfrm>
        </p:spPr>
        <p:txBody>
          <a:bodyPr>
            <a:normAutofit fontScale="92500" lnSpcReduction="10000"/>
          </a:bodyPr>
          <a:lstStyle/>
          <a:p>
            <a:pPr marL="457200" indent="-457200">
              <a:lnSpc>
                <a:spcPct val="120000"/>
              </a:lnSpc>
              <a:spcBef>
                <a:spcPts val="0"/>
              </a:spcBef>
              <a:spcAft>
                <a:spcPts val="0"/>
              </a:spcAft>
              <a:buFont typeface="+mj-lt"/>
              <a:buAutoNum type="arabicPeriod"/>
            </a:pPr>
            <a:r>
              <a:rPr lang="en-GB" sz="2000" b="1" dirty="0"/>
              <a:t>Macro- and </a:t>
            </a:r>
            <a:r>
              <a:rPr lang="en-GB" sz="2000" b="1" dirty="0" err="1"/>
              <a:t>meso</a:t>
            </a:r>
            <a:r>
              <a:rPr lang="en-GB" sz="2000" b="1" dirty="0"/>
              <a:t>-level livestock analyses at global and regional scale</a:t>
            </a:r>
          </a:p>
          <a:p>
            <a:pPr marL="857250" lvl="1" indent="-457200">
              <a:lnSpc>
                <a:spcPct val="120000"/>
              </a:lnSpc>
              <a:spcBef>
                <a:spcPts val="0"/>
              </a:spcBef>
              <a:buFont typeface="Arial" charset="0"/>
              <a:buChar char="•"/>
            </a:pPr>
            <a:r>
              <a:rPr lang="en-GB" sz="2000" i="1" dirty="0"/>
              <a:t>What is it: </a:t>
            </a:r>
            <a:r>
              <a:rPr lang="en-GB" sz="2000" dirty="0"/>
              <a:t>Models and analyses that project global, regional, and value chain trends and trajectories to guide future planning and investment scenarios</a:t>
            </a:r>
          </a:p>
          <a:p>
            <a:pPr marL="857250" lvl="1" indent="-457200">
              <a:lnSpc>
                <a:spcPct val="120000"/>
              </a:lnSpc>
              <a:spcBef>
                <a:spcPts val="0"/>
              </a:spcBef>
              <a:buFont typeface="Arial" charset="0"/>
              <a:buChar char="•"/>
            </a:pPr>
            <a:r>
              <a:rPr lang="en-GB" sz="2000" i="1" dirty="0"/>
              <a:t>Clients:</a:t>
            </a:r>
            <a:r>
              <a:rPr lang="en-GB" sz="2000" dirty="0"/>
              <a:t> Donors, private sector, national governments, researchers</a:t>
            </a:r>
          </a:p>
          <a:p>
            <a:pPr marL="857250" lvl="1" indent="-457200">
              <a:lnSpc>
                <a:spcPct val="120000"/>
              </a:lnSpc>
              <a:spcBef>
                <a:spcPts val="0"/>
              </a:spcBef>
              <a:buFont typeface="Arial" charset="0"/>
              <a:buChar char="•"/>
            </a:pPr>
            <a:r>
              <a:rPr lang="en-GB" sz="2000" i="1" dirty="0"/>
              <a:t>Utility:</a:t>
            </a:r>
            <a:r>
              <a:rPr lang="en-GB" sz="2000" dirty="0"/>
              <a:t> (1) Informed understanding of direction of livestock trends and where policy and investment can influence; (2) Guidance on effects and returns to investments and policies in specific value chains</a:t>
            </a:r>
          </a:p>
          <a:p>
            <a:pPr marL="857250" lvl="1" indent="-457200">
              <a:lnSpc>
                <a:spcPct val="120000"/>
              </a:lnSpc>
              <a:spcBef>
                <a:spcPts val="0"/>
              </a:spcBef>
              <a:buFont typeface="Arial" charset="0"/>
              <a:buChar char="•"/>
            </a:pPr>
            <a:endParaRPr lang="en-GB" sz="2000" dirty="0"/>
          </a:p>
          <a:p>
            <a:pPr marL="457200" indent="-457200">
              <a:lnSpc>
                <a:spcPct val="120000"/>
              </a:lnSpc>
              <a:spcBef>
                <a:spcPts val="0"/>
              </a:spcBef>
              <a:spcAft>
                <a:spcPts val="0"/>
              </a:spcAft>
              <a:buFont typeface="+mj-lt"/>
              <a:buAutoNum type="arabicPeriod"/>
            </a:pPr>
            <a:r>
              <a:rPr lang="en-GB" sz="2000" b="1" dirty="0"/>
              <a:t>Strategies for national level livestock policies</a:t>
            </a:r>
          </a:p>
          <a:p>
            <a:pPr lvl="1">
              <a:lnSpc>
                <a:spcPct val="120000"/>
              </a:lnSpc>
              <a:spcBef>
                <a:spcPts val="0"/>
              </a:spcBef>
              <a:buFont typeface="Arial" charset="0"/>
              <a:buChar char="•"/>
            </a:pPr>
            <a:r>
              <a:rPr lang="en-GB" sz="2000" i="1" dirty="0"/>
              <a:t>What is it: </a:t>
            </a:r>
            <a:r>
              <a:rPr lang="en-GB" sz="2000" dirty="0"/>
              <a:t>Models and policy advice to guide national-level policy formulation and investment priorities</a:t>
            </a:r>
          </a:p>
          <a:p>
            <a:pPr lvl="1">
              <a:lnSpc>
                <a:spcPct val="120000"/>
              </a:lnSpc>
              <a:spcBef>
                <a:spcPts val="0"/>
              </a:spcBef>
              <a:buFont typeface="Arial" charset="0"/>
              <a:buChar char="•"/>
            </a:pPr>
            <a:r>
              <a:rPr lang="en-GB" sz="2000" i="1" dirty="0"/>
              <a:t>Clients:</a:t>
            </a:r>
            <a:r>
              <a:rPr lang="en-GB" sz="2000" dirty="0"/>
              <a:t> Ministries of Livestock/Agriculture, donors, private sector</a:t>
            </a:r>
          </a:p>
          <a:p>
            <a:pPr lvl="1">
              <a:lnSpc>
                <a:spcPct val="120000"/>
              </a:lnSpc>
              <a:spcBef>
                <a:spcPts val="0"/>
              </a:spcBef>
              <a:buFont typeface="Arial" charset="0"/>
              <a:buChar char="•"/>
            </a:pPr>
            <a:r>
              <a:rPr lang="en-GB" sz="2000" i="1" dirty="0"/>
              <a:t>Utility:</a:t>
            </a:r>
            <a:r>
              <a:rPr lang="en-GB" sz="2000" dirty="0"/>
              <a:t> Specific guidance on returns to different national-level livestock investments</a:t>
            </a:r>
          </a:p>
          <a:p>
            <a:pPr marL="0" indent="0">
              <a:lnSpc>
                <a:spcPct val="120000"/>
              </a:lnSpc>
              <a:spcBef>
                <a:spcPts val="0"/>
              </a:spcBef>
              <a:buNone/>
            </a:pPr>
            <a:endParaRPr lang="en-GB" dirty="0"/>
          </a:p>
        </p:txBody>
      </p:sp>
    </p:spTree>
    <p:extLst>
      <p:ext uri="{BB962C8B-B14F-4D97-AF65-F5344CB8AC3E}">
        <p14:creationId xmlns:p14="http://schemas.microsoft.com/office/powerpoint/2010/main" val="2037153954"/>
      </p:ext>
    </p:extLst>
  </p:cSld>
  <p:clrMapOvr>
    <a:masterClrMapping/>
  </p:clrMapOvr>
  <p:transition spd="slow">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Picture Placeholder 3"/>
          <p:cNvGraphicFramePr>
            <a:graphicFrameLocks noGrp="1"/>
          </p:cNvGraphicFramePr>
          <p:nvPr>
            <p:ph type="pic" sz="quarter" idx="10"/>
            <p:extLst/>
          </p:nvPr>
        </p:nvGraphicFramePr>
        <p:xfrm>
          <a:off x="685799" y="990601"/>
          <a:ext cx="8293512" cy="2579530"/>
        </p:xfrm>
        <a:graphic>
          <a:graphicData uri="http://schemas.openxmlformats.org/drawingml/2006/table">
            <a:tbl>
              <a:tblPr firstRow="1" firstCol="1" bandRow="1">
                <a:tableStyleId>{69012ECD-51FC-41F1-AA8D-1B2483CD663E}</a:tableStyleId>
              </a:tblPr>
              <a:tblGrid>
                <a:gridCol w="756983">
                  <a:extLst>
                    <a:ext uri="{9D8B030D-6E8A-4147-A177-3AD203B41FA5}">
                      <a16:colId xmlns:a16="http://schemas.microsoft.com/office/drawing/2014/main" val="20000"/>
                    </a:ext>
                  </a:extLst>
                </a:gridCol>
                <a:gridCol w="3759161">
                  <a:extLst>
                    <a:ext uri="{9D8B030D-6E8A-4147-A177-3AD203B41FA5}">
                      <a16:colId xmlns:a16="http://schemas.microsoft.com/office/drawing/2014/main" val="20001"/>
                    </a:ext>
                  </a:extLst>
                </a:gridCol>
                <a:gridCol w="629561">
                  <a:extLst>
                    <a:ext uri="{9D8B030D-6E8A-4147-A177-3AD203B41FA5}">
                      <a16:colId xmlns:a16="http://schemas.microsoft.com/office/drawing/2014/main" val="20002"/>
                    </a:ext>
                  </a:extLst>
                </a:gridCol>
                <a:gridCol w="629561">
                  <a:extLst>
                    <a:ext uri="{9D8B030D-6E8A-4147-A177-3AD203B41FA5}">
                      <a16:colId xmlns:a16="http://schemas.microsoft.com/office/drawing/2014/main" val="20003"/>
                    </a:ext>
                  </a:extLst>
                </a:gridCol>
                <a:gridCol w="629562">
                  <a:extLst>
                    <a:ext uri="{9D8B030D-6E8A-4147-A177-3AD203B41FA5}">
                      <a16:colId xmlns:a16="http://schemas.microsoft.com/office/drawing/2014/main" val="20004"/>
                    </a:ext>
                  </a:extLst>
                </a:gridCol>
                <a:gridCol w="629562">
                  <a:extLst>
                    <a:ext uri="{9D8B030D-6E8A-4147-A177-3AD203B41FA5}">
                      <a16:colId xmlns:a16="http://schemas.microsoft.com/office/drawing/2014/main" val="20005"/>
                    </a:ext>
                  </a:extLst>
                </a:gridCol>
                <a:gridCol w="629561">
                  <a:extLst>
                    <a:ext uri="{9D8B030D-6E8A-4147-A177-3AD203B41FA5}">
                      <a16:colId xmlns:a16="http://schemas.microsoft.com/office/drawing/2014/main" val="20006"/>
                    </a:ext>
                  </a:extLst>
                </a:gridCol>
                <a:gridCol w="629561">
                  <a:extLst>
                    <a:ext uri="{9D8B030D-6E8A-4147-A177-3AD203B41FA5}">
                      <a16:colId xmlns:a16="http://schemas.microsoft.com/office/drawing/2014/main" val="20007"/>
                    </a:ext>
                  </a:extLst>
                </a:gridCol>
              </a:tblGrid>
              <a:tr h="103793">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Main Activity </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Main Outputs &amp; Milestones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2017</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2018</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2019</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2020</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2021</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2022</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03793">
                <a:tc rowSpan="12">
                  <a:txBody>
                    <a:bodyPr/>
                    <a:lstStyle/>
                    <a:p>
                      <a:pPr marL="0" marR="0" algn="l">
                        <a:lnSpc>
                          <a:spcPct val="115000"/>
                        </a:lnSpc>
                        <a:spcBef>
                          <a:spcPts val="0"/>
                        </a:spcBef>
                        <a:spcAft>
                          <a:spcPts val="0"/>
                        </a:spcAft>
                      </a:pPr>
                      <a:r>
                        <a:rPr lang="en-US" sz="700" baseline="0" dirty="0">
                          <a:latin typeface="+mj-lt"/>
                        </a:rPr>
                        <a:t>Gender responsive institutional and technical innovations</a:t>
                      </a:r>
                      <a:endParaRPr lang="en-US" sz="700" dirty="0">
                        <a:latin typeface="+mj-lt"/>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700" u="sng" dirty="0">
                          <a:effectLst/>
                          <a:latin typeface="+mj-lt"/>
                          <a:ea typeface="Arial Unicode MS" panose="020B0604020202020204" pitchFamily="34" charset="-128"/>
                          <a:cs typeface="Arial Unicode MS" panose="020B0604020202020204" pitchFamily="34" charset="-128"/>
                        </a:rPr>
                        <a:t>Key activities</a:t>
                      </a:r>
                      <a:r>
                        <a:rPr lang="en-US" sz="700" u="sng" baseline="0" dirty="0">
                          <a:effectLst/>
                          <a:latin typeface="+mj-lt"/>
                          <a:ea typeface="Arial Unicode MS" panose="020B0604020202020204" pitchFamily="34" charset="-128"/>
                          <a:cs typeface="Arial Unicode MS" panose="020B0604020202020204" pitchFamily="34" charset="-128"/>
                        </a:rPr>
                        <a:t> and outputs</a:t>
                      </a: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r h="0">
                <a:tc vMerge="1">
                  <a:txBody>
                    <a:bodyPr/>
                    <a:lstStyle/>
                    <a:p>
                      <a:endParaRPr lang="en-US"/>
                    </a:p>
                  </a:txBody>
                  <a:tcPr/>
                </a:tc>
                <a:tc>
                  <a:txBody>
                    <a:bodyPr/>
                    <a:lstStyle/>
                    <a:p>
                      <a:pPr marL="0" marR="0">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1) Set up framework to </a:t>
                      </a:r>
                      <a:r>
                        <a:rPr lang="en-US" sz="700" dirty="0" err="1">
                          <a:effectLst/>
                          <a:latin typeface="+mj-lt"/>
                          <a:ea typeface="Arial Unicode MS" panose="020B0604020202020204" pitchFamily="34" charset="-128"/>
                          <a:cs typeface="Arial Unicode MS" panose="020B0604020202020204" pitchFamily="34" charset="-128"/>
                        </a:rPr>
                        <a:t>analyse</a:t>
                      </a:r>
                      <a:r>
                        <a:rPr lang="en-US" sz="700" dirty="0">
                          <a:effectLst/>
                          <a:latin typeface="+mj-lt"/>
                          <a:ea typeface="Arial Unicode MS" panose="020B0604020202020204" pitchFamily="34" charset="-128"/>
                          <a:cs typeface="Arial Unicode MS" panose="020B0604020202020204" pitchFamily="34" charset="-128"/>
                        </a:rPr>
                        <a:t> relationship between gender relations and norms, and livestock innovations including a protocol for the identification and testing of investable options for women in livestock </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Discovery</a:t>
                      </a:r>
                    </a:p>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118425">
                <a:tc vMerge="1">
                  <a:txBody>
                    <a:bodyPr/>
                    <a:lstStyle/>
                    <a:p>
                      <a:endParaRPr lang="fr-FR"/>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700" dirty="0">
                          <a:effectLst/>
                          <a:latin typeface="+mj-lt"/>
                          <a:ea typeface="Arial Unicode MS" panose="020B0604020202020204" pitchFamily="34" charset="-128"/>
                          <a:cs typeface="Arial Unicode MS" panose="020B0604020202020204" pitchFamily="34" charset="-128"/>
                        </a:rPr>
                        <a:t>2) Development of a livestock youth strategy and identification of entry points for stronger and profitable youth involvement in livestock value chains and systems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Discovery</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fr-FR"/>
                    </a:p>
                  </a:txBody>
                  <a:tcPr/>
                </a:tc>
                <a:tc gridSpan="3">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fr-FR"/>
                    </a:p>
                  </a:txBody>
                  <a:tcPr/>
                </a:tc>
                <a:tc hMerge="1">
                  <a:txBody>
                    <a:bodyPr/>
                    <a:lstStyle/>
                    <a:p>
                      <a:endParaRPr lang="fr-FR"/>
                    </a:p>
                  </a:txBody>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81975417"/>
                  </a:ext>
                </a:extLst>
              </a:tr>
              <a:tr h="118425">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700" dirty="0">
                          <a:effectLst/>
                          <a:latin typeface="+mj-lt"/>
                          <a:ea typeface="Arial Unicode MS" panose="020B0604020202020204" pitchFamily="34" charset="-128"/>
                          <a:cs typeface="Arial Unicode MS" panose="020B0604020202020204" pitchFamily="34" charset="-128"/>
                        </a:rPr>
                        <a:t>3) </a:t>
                      </a:r>
                      <a:r>
                        <a:rPr lang="en-US" sz="700" kern="1200" dirty="0">
                          <a:solidFill>
                            <a:schemeClr val="tx1"/>
                          </a:solidFill>
                          <a:effectLst/>
                          <a:latin typeface="+mn-lt"/>
                          <a:ea typeface="Arial Unicode MS" panose="020B0604020202020204" pitchFamily="34" charset="-128"/>
                          <a:cs typeface="Arial Unicode MS" panose="020B0604020202020204" pitchFamily="34" charset="-128"/>
                        </a:rPr>
                        <a:t>Development of gender entry points (packages)  for the 4 priority countries and testing &amp; evaluation  of investable options for women in livestock development- including in feed, animal health, genetics, environment, policy and institutional models.</a:t>
                      </a: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Discovery</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gridSpan="3">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Delivery </a:t>
                      </a: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0">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700" dirty="0">
                          <a:effectLst/>
                          <a:latin typeface="+mj-lt"/>
                          <a:ea typeface="Arial Unicode MS" panose="020B0604020202020204" pitchFamily="34" charset="-128"/>
                          <a:cs typeface="Arial Unicode MS" panose="020B0604020202020204" pitchFamily="34" charset="-128"/>
                        </a:rPr>
                        <a:t>4) Synthesize of the evidence from testing and evaluation of gender responsive institutional and technical innovations </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700" dirty="0">
                          <a:effectLst/>
                          <a:latin typeface="+mj-lt"/>
                          <a:ea typeface="Arial Unicode MS" panose="020B0604020202020204" pitchFamily="34" charset="-128"/>
                          <a:cs typeface="Arial Unicode MS" panose="020B0604020202020204" pitchFamily="34" charset="-128"/>
                        </a:rPr>
                        <a:t>Delivery</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algn="ctr">
                        <a:lnSpc>
                          <a:spcPct val="115000"/>
                        </a:lnSpc>
                        <a:spcBef>
                          <a:spcPts val="0"/>
                        </a:spcBef>
                        <a:spcAft>
                          <a:spcPts val="0"/>
                        </a:spcAft>
                      </a:pPr>
                      <a:r>
                        <a:rPr lang="en-US" sz="700" kern="1200" dirty="0">
                          <a:solidFill>
                            <a:schemeClr val="tx1"/>
                          </a:solidFill>
                          <a:effectLst/>
                          <a:latin typeface="+mn-lt"/>
                          <a:ea typeface="Arial Unicode MS" panose="020B0604020202020204" pitchFamily="34" charset="-128"/>
                          <a:cs typeface="Arial Unicode MS" panose="020B0604020202020204" pitchFamily="34" charset="-128"/>
                        </a:rPr>
                        <a:t>Scaling</a:t>
                      </a: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0010"/>
                  </a:ext>
                </a:extLst>
              </a:tr>
              <a:tr h="0">
                <a:tc vMerge="1">
                  <a:txBody>
                    <a:bodyPr/>
                    <a:lstStyle/>
                    <a:p>
                      <a:endParaRPr lang="en-US"/>
                    </a:p>
                  </a:txBody>
                  <a:tcPr/>
                </a:tc>
                <a:tc>
                  <a:txBody>
                    <a:bodyPr/>
                    <a:lstStyle/>
                    <a:p>
                      <a:pPr marL="0" marR="0">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5) Preparation and dissemination of the synthesis of the various studies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Delivery</a:t>
                      </a:r>
                    </a:p>
                  </a:txBody>
                  <a:tcPr marL="34290" marR="0" marT="0" marB="0" anchor="ctr">
                    <a:lnL>
                      <a:noFill/>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Scaling</a:t>
                      </a:r>
                    </a:p>
                  </a:txBody>
                  <a:tcPr marL="3429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0004"/>
                  </a:ext>
                </a:extLst>
              </a:tr>
              <a:tr h="125890">
                <a:tc vMerge="1">
                  <a:txBody>
                    <a:bodyPr/>
                    <a:lstStyle/>
                    <a:p>
                      <a:endParaRPr lang="en-US"/>
                    </a:p>
                  </a:txBody>
                  <a:tcPr/>
                </a:tc>
                <a:tc>
                  <a:txBody>
                    <a:bodyPr/>
                    <a:lstStyle/>
                    <a:p>
                      <a:pPr marL="0" marR="0">
                        <a:lnSpc>
                          <a:spcPct val="115000"/>
                        </a:lnSpc>
                        <a:spcBef>
                          <a:spcPts val="0"/>
                        </a:spcBef>
                        <a:spcAft>
                          <a:spcPts val="0"/>
                        </a:spcAft>
                      </a:pPr>
                      <a:r>
                        <a:rPr lang="en-US" sz="700" u="sng" dirty="0">
                          <a:effectLst/>
                          <a:latin typeface="+mj-lt"/>
                          <a:ea typeface="Arial Unicode MS" panose="020B0604020202020204" pitchFamily="34" charset="-128"/>
                          <a:cs typeface="Arial Unicode MS" panose="020B0604020202020204" pitchFamily="34" charset="-128"/>
                        </a:rPr>
                        <a:t>Milestones</a:t>
                      </a: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5"/>
                  </a:ext>
                </a:extLst>
              </a:tr>
              <a:tr h="115305">
                <a:tc vMerge="1">
                  <a:txBody>
                    <a:bodyPr/>
                    <a:lstStyle/>
                    <a:p>
                      <a:endParaRPr lang="en-US"/>
                    </a:p>
                  </a:txBody>
                  <a:tcPr/>
                </a:tc>
                <a:tc>
                  <a:txBody>
                    <a:bodyPr/>
                    <a:lstStyle/>
                    <a:p>
                      <a:pPr marL="0" marR="0">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A) Benchmark publication on gender and livestock to identify frontiers in research and development</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15305">
                <a:tc vMerge="1">
                  <a:txBody>
                    <a:bodyPr/>
                    <a:lstStyle/>
                    <a:p>
                      <a:endParaRPr lang="fr-FR"/>
                    </a:p>
                  </a:txBody>
                  <a:tcPr/>
                </a:tc>
                <a:tc>
                  <a:txBody>
                    <a:bodyPr/>
                    <a:lstStyle/>
                    <a:p>
                      <a:pPr marL="0" marR="0">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B) Gender strategy</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90802401"/>
                  </a:ext>
                </a:extLst>
              </a:tr>
              <a:tr h="103793">
                <a:tc vMerge="1">
                  <a:txBody>
                    <a:bodyPr/>
                    <a:lstStyle/>
                    <a:p>
                      <a:endParaRPr lang="fr-FR"/>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700" dirty="0">
                          <a:effectLst/>
                          <a:latin typeface="+mj-lt"/>
                          <a:ea typeface="Arial Unicode MS" panose="020B0604020202020204" pitchFamily="34" charset="-128"/>
                          <a:cs typeface="Arial Unicode MS" panose="020B0604020202020204" pitchFamily="34" charset="-128"/>
                        </a:rPr>
                        <a:t>C) Youth strategy </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9720955"/>
                  </a:ext>
                </a:extLst>
              </a:tr>
              <a:tr h="103793">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700" dirty="0">
                          <a:effectLst/>
                          <a:latin typeface="+mj-lt"/>
                          <a:ea typeface="Arial Unicode MS" panose="020B0604020202020204" pitchFamily="34" charset="-128"/>
                          <a:cs typeface="Arial Unicode MS" panose="020B0604020202020204" pitchFamily="34" charset="-128"/>
                        </a:rPr>
                        <a:t>D) Selected publications on gender research  in </a:t>
                      </a:r>
                      <a:r>
                        <a:rPr lang="en-US" sz="700" kern="1200" dirty="0">
                          <a:solidFill>
                            <a:schemeClr val="tx1"/>
                          </a:solidFill>
                          <a:effectLst/>
                          <a:latin typeface="+mn-lt"/>
                          <a:ea typeface="Arial Unicode MS" panose="020B0604020202020204" pitchFamily="34" charset="-128"/>
                          <a:cs typeface="Arial Unicode MS" panose="020B0604020202020204" pitchFamily="34" charset="-128"/>
                        </a:rPr>
                        <a:t>feed, animal health, genetics, environment, policy and institutional models</a:t>
                      </a:r>
                      <a:endParaRPr lang="en-US" sz="700" dirty="0">
                        <a:effectLst/>
                        <a:highlight>
                          <a:srgbClr val="FFFF00"/>
                        </a:highligh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106005">
                <a:tc vMerge="1">
                  <a:txBody>
                    <a:bodyPr/>
                    <a:lstStyle/>
                    <a:p>
                      <a:endParaRPr lang="en-US"/>
                    </a:p>
                  </a:txBody>
                  <a:tcPr/>
                </a:tc>
                <a:tc>
                  <a:txBody>
                    <a:bodyPr/>
                    <a:lstStyle/>
                    <a:p>
                      <a:pPr marL="0" marR="0">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E) National and international development agencies and policymakers use evidence of on how to shape institutional and technical innovations for gender responsiveness to guide priority setting </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X</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1"/>
                  </a:ext>
                </a:extLst>
              </a:tr>
            </a:tbl>
          </a:graphicData>
        </a:graphic>
      </p:graphicFrame>
      <p:sp>
        <p:nvSpPr>
          <p:cNvPr id="5" name="Text Placeholder 1"/>
          <p:cNvSpPr txBox="1">
            <a:spLocks/>
          </p:cNvSpPr>
          <p:nvPr/>
        </p:nvSpPr>
        <p:spPr>
          <a:xfrm>
            <a:off x="838200" y="17318"/>
            <a:ext cx="8214356" cy="1143000"/>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CoA 2, Product line 1: </a:t>
            </a:r>
            <a:r>
              <a:rPr lang="en-GB" dirty="0"/>
              <a:t>Packages of gender and youth responsive institutional and technical innovations </a:t>
            </a:r>
            <a:endParaRPr lang="en-US" dirty="0"/>
          </a:p>
          <a:p>
            <a:pPr marL="0" indent="0">
              <a:buNone/>
            </a:pPr>
            <a:endParaRPr lang="en-US" dirty="0"/>
          </a:p>
        </p:txBody>
      </p:sp>
      <p:sp>
        <p:nvSpPr>
          <p:cNvPr id="13" name="TextBox 12"/>
          <p:cNvSpPr txBox="1"/>
          <p:nvPr/>
        </p:nvSpPr>
        <p:spPr>
          <a:xfrm>
            <a:off x="685799" y="3823711"/>
            <a:ext cx="1986728" cy="1015663"/>
          </a:xfrm>
          <a:prstGeom prst="rect">
            <a:avLst/>
          </a:prstGeom>
          <a:noFill/>
          <a:ln>
            <a:solidFill>
              <a:schemeClr val="accent1"/>
            </a:solidFill>
          </a:ln>
        </p:spPr>
        <p:txBody>
          <a:bodyPr wrap="square" rtlCol="0">
            <a:spAutoFit/>
          </a:bodyPr>
          <a:lstStyle/>
          <a:p>
            <a:r>
              <a:rPr lang="en-US" sz="1000" b="1" dirty="0"/>
              <a:t>Main outputs:</a:t>
            </a:r>
          </a:p>
          <a:p>
            <a:pPr marL="171450" indent="-171450">
              <a:buFont typeface="Arial" charset="0"/>
              <a:buChar char="•"/>
            </a:pPr>
            <a:r>
              <a:rPr lang="en-US" sz="1000" dirty="0"/>
              <a:t>How gender relations and norms guide design and implementation of institutional and technical innovations?</a:t>
            </a:r>
          </a:p>
          <a:p>
            <a:endParaRPr lang="en-US" sz="1000" dirty="0"/>
          </a:p>
        </p:txBody>
      </p:sp>
      <p:sp>
        <p:nvSpPr>
          <p:cNvPr id="14" name="TextBox 13"/>
          <p:cNvSpPr txBox="1"/>
          <p:nvPr/>
        </p:nvSpPr>
        <p:spPr>
          <a:xfrm>
            <a:off x="1679163" y="4953000"/>
            <a:ext cx="2606039" cy="1477328"/>
          </a:xfrm>
          <a:prstGeom prst="rect">
            <a:avLst/>
          </a:prstGeom>
          <a:noFill/>
          <a:ln>
            <a:solidFill>
              <a:schemeClr val="accent1"/>
            </a:solidFill>
          </a:ln>
        </p:spPr>
        <p:txBody>
          <a:bodyPr wrap="square" rtlCol="0">
            <a:spAutoFit/>
          </a:bodyPr>
          <a:lstStyle/>
          <a:p>
            <a:r>
              <a:rPr lang="en-US" sz="1000" b="1" dirty="0"/>
              <a:t>Who is involved:</a:t>
            </a:r>
          </a:p>
          <a:p>
            <a:r>
              <a:rPr lang="en-US" sz="1000" i="1" dirty="0"/>
              <a:t>Lead scientists:</a:t>
            </a:r>
          </a:p>
          <a:p>
            <a:r>
              <a:rPr lang="en-US" sz="1000" dirty="0"/>
              <a:t>Nicoline de Haan, Alessandra Galie, Annet Mulema, Wole Kinati, Birhanu Lenjiso, Juliet Kariuki </a:t>
            </a:r>
          </a:p>
          <a:p>
            <a:r>
              <a:rPr lang="en-US" sz="1000" i="1" dirty="0"/>
              <a:t>CRP partners:</a:t>
            </a:r>
          </a:p>
          <a:p>
            <a:r>
              <a:rPr lang="en-US" sz="1000" dirty="0"/>
              <a:t>ILRI, ICARDA, CIAT</a:t>
            </a:r>
          </a:p>
          <a:p>
            <a:r>
              <a:rPr lang="en-US" sz="1000" i="1" dirty="0"/>
              <a:t>Collaborators:</a:t>
            </a:r>
          </a:p>
          <a:p>
            <a:r>
              <a:rPr lang="en-US" sz="1000" dirty="0"/>
              <a:t>KIT, Emory </a:t>
            </a:r>
          </a:p>
        </p:txBody>
      </p:sp>
      <p:sp>
        <p:nvSpPr>
          <p:cNvPr id="15" name="TextBox 14"/>
          <p:cNvSpPr txBox="1"/>
          <p:nvPr/>
        </p:nvSpPr>
        <p:spPr>
          <a:xfrm>
            <a:off x="4924406" y="4267200"/>
            <a:ext cx="3628103" cy="1631216"/>
          </a:xfrm>
          <a:prstGeom prst="rect">
            <a:avLst/>
          </a:prstGeom>
          <a:solidFill>
            <a:schemeClr val="bg1"/>
          </a:solidFill>
          <a:ln>
            <a:solidFill>
              <a:schemeClr val="accent1"/>
            </a:solidFill>
          </a:ln>
        </p:spPr>
        <p:txBody>
          <a:bodyPr wrap="square" rtlCol="0">
            <a:spAutoFit/>
          </a:bodyPr>
          <a:lstStyle/>
          <a:p>
            <a:r>
              <a:rPr lang="en-US" sz="1000" b="1" dirty="0">
                <a:latin typeface="Calibri" charset="0"/>
                <a:ea typeface="Calibri" charset="0"/>
                <a:cs typeface="Calibri" charset="0"/>
              </a:rPr>
              <a:t>To implement it:</a:t>
            </a:r>
          </a:p>
          <a:p>
            <a:r>
              <a:rPr lang="en-US" sz="1000" dirty="0">
                <a:latin typeface="Calibri" charset="0"/>
                <a:ea typeface="Calibri" charset="0"/>
                <a:cs typeface="Calibri" charset="0"/>
              </a:rPr>
              <a:t>Key W3/bilateral projects:</a:t>
            </a:r>
          </a:p>
          <a:p>
            <a:pPr marL="171450" indent="-171450">
              <a:buFontTx/>
              <a:buChar char="-"/>
            </a:pPr>
            <a:r>
              <a:rPr lang="en-US" sz="1000" dirty="0">
                <a:latin typeface="Calibri" charset="0"/>
                <a:ea typeface="Calibri" charset="0"/>
                <a:cs typeface="Calibri" charset="0"/>
              </a:rPr>
              <a:t>Within the Genetics FG, ACGG</a:t>
            </a:r>
          </a:p>
          <a:p>
            <a:pPr marL="171450" indent="-171450">
              <a:buFontTx/>
              <a:buChar char="-"/>
            </a:pPr>
            <a:r>
              <a:rPr lang="en-US" sz="1000" dirty="0">
                <a:latin typeface="Calibri" charset="0"/>
                <a:ea typeface="Calibri" charset="0"/>
                <a:cs typeface="Calibri" charset="0"/>
              </a:rPr>
              <a:t>Within </a:t>
            </a:r>
            <a:r>
              <a:rPr lang="en-US" sz="1000" dirty="0" err="1">
                <a:latin typeface="Calibri" charset="0"/>
                <a:ea typeface="Calibri" charset="0"/>
                <a:cs typeface="Calibri" charset="0"/>
              </a:rPr>
              <a:t>Safepork</a:t>
            </a:r>
            <a:r>
              <a:rPr lang="en-US" sz="1000" dirty="0">
                <a:latin typeface="Calibri" charset="0"/>
                <a:ea typeface="Calibri" charset="0"/>
                <a:cs typeface="Calibri" charset="0"/>
              </a:rPr>
              <a:t>, SFFF Cambodia </a:t>
            </a:r>
            <a:r>
              <a:rPr lang="en-US" sz="1000" i="1" dirty="0">
                <a:latin typeface="Calibri" charset="0"/>
                <a:ea typeface="Calibri" charset="0"/>
                <a:cs typeface="Calibri" charset="0"/>
              </a:rPr>
              <a:t> </a:t>
            </a:r>
          </a:p>
          <a:p>
            <a:endParaRPr lang="en-US" sz="1000" i="1" dirty="0">
              <a:latin typeface="Calibri" charset="0"/>
              <a:ea typeface="Calibri" charset="0"/>
              <a:cs typeface="Calibri" charset="0"/>
            </a:endParaRPr>
          </a:p>
          <a:p>
            <a:r>
              <a:rPr lang="en-US" sz="1000" i="1" dirty="0">
                <a:latin typeface="Calibri" charset="0"/>
                <a:ea typeface="Calibri" charset="0"/>
                <a:cs typeface="Calibri" charset="0"/>
              </a:rPr>
              <a:t>W1/2 activities</a:t>
            </a:r>
            <a:r>
              <a:rPr lang="en-US" sz="1000" dirty="0">
                <a:latin typeface="Calibri" charset="0"/>
                <a:ea typeface="Calibri" charset="0"/>
                <a:cs typeface="Calibri" charset="0"/>
              </a:rPr>
              <a:t>: development of the framework and protocol for cross- topic, cross- sites and cross- species analysis; synthesis and dissemination</a:t>
            </a:r>
          </a:p>
          <a:p>
            <a:endParaRPr lang="en-US" sz="1000" i="1" dirty="0">
              <a:latin typeface="Calibri" charset="0"/>
              <a:ea typeface="Calibri" charset="0"/>
              <a:cs typeface="Calibri" charset="0"/>
            </a:endParaRPr>
          </a:p>
          <a:p>
            <a:r>
              <a:rPr lang="en-US" sz="1000" i="1" dirty="0">
                <a:latin typeface="Calibri" charset="0"/>
                <a:ea typeface="Calibri" charset="0"/>
                <a:cs typeface="Calibri" charset="0"/>
              </a:rPr>
              <a:t>Other CRPs</a:t>
            </a:r>
            <a:r>
              <a:rPr lang="en-US" sz="1000" dirty="0">
                <a:latin typeface="Calibri" charset="0"/>
                <a:ea typeface="Calibri" charset="0"/>
                <a:cs typeface="Calibri" charset="0"/>
              </a:rPr>
              <a:t>:  Gender platform, CCAFS, A4NH</a:t>
            </a:r>
          </a:p>
        </p:txBody>
      </p:sp>
    </p:spTree>
    <p:extLst>
      <p:ext uri="{BB962C8B-B14F-4D97-AF65-F5344CB8AC3E}">
        <p14:creationId xmlns:p14="http://schemas.microsoft.com/office/powerpoint/2010/main" val="39088853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Picture Placeholder 3"/>
          <p:cNvGraphicFramePr>
            <a:graphicFrameLocks noGrp="1"/>
          </p:cNvGraphicFramePr>
          <p:nvPr>
            <p:ph type="pic" sz="quarter" idx="10"/>
            <p:extLst/>
          </p:nvPr>
        </p:nvGraphicFramePr>
        <p:xfrm>
          <a:off x="685799" y="990601"/>
          <a:ext cx="8293512" cy="1720756"/>
        </p:xfrm>
        <a:graphic>
          <a:graphicData uri="http://schemas.openxmlformats.org/drawingml/2006/table">
            <a:tbl>
              <a:tblPr firstRow="1" firstCol="1" bandRow="1">
                <a:tableStyleId>{69012ECD-51FC-41F1-AA8D-1B2483CD663E}</a:tableStyleId>
              </a:tblPr>
              <a:tblGrid>
                <a:gridCol w="756983">
                  <a:extLst>
                    <a:ext uri="{9D8B030D-6E8A-4147-A177-3AD203B41FA5}">
                      <a16:colId xmlns:a16="http://schemas.microsoft.com/office/drawing/2014/main" val="20000"/>
                    </a:ext>
                  </a:extLst>
                </a:gridCol>
                <a:gridCol w="3759161">
                  <a:extLst>
                    <a:ext uri="{9D8B030D-6E8A-4147-A177-3AD203B41FA5}">
                      <a16:colId xmlns:a16="http://schemas.microsoft.com/office/drawing/2014/main" val="20001"/>
                    </a:ext>
                  </a:extLst>
                </a:gridCol>
                <a:gridCol w="629561">
                  <a:extLst>
                    <a:ext uri="{9D8B030D-6E8A-4147-A177-3AD203B41FA5}">
                      <a16:colId xmlns:a16="http://schemas.microsoft.com/office/drawing/2014/main" val="20002"/>
                    </a:ext>
                  </a:extLst>
                </a:gridCol>
                <a:gridCol w="629561">
                  <a:extLst>
                    <a:ext uri="{9D8B030D-6E8A-4147-A177-3AD203B41FA5}">
                      <a16:colId xmlns:a16="http://schemas.microsoft.com/office/drawing/2014/main" val="20003"/>
                    </a:ext>
                  </a:extLst>
                </a:gridCol>
                <a:gridCol w="629562">
                  <a:extLst>
                    <a:ext uri="{9D8B030D-6E8A-4147-A177-3AD203B41FA5}">
                      <a16:colId xmlns:a16="http://schemas.microsoft.com/office/drawing/2014/main" val="20004"/>
                    </a:ext>
                  </a:extLst>
                </a:gridCol>
                <a:gridCol w="629562">
                  <a:extLst>
                    <a:ext uri="{9D8B030D-6E8A-4147-A177-3AD203B41FA5}">
                      <a16:colId xmlns:a16="http://schemas.microsoft.com/office/drawing/2014/main" val="20005"/>
                    </a:ext>
                  </a:extLst>
                </a:gridCol>
                <a:gridCol w="629561">
                  <a:extLst>
                    <a:ext uri="{9D8B030D-6E8A-4147-A177-3AD203B41FA5}">
                      <a16:colId xmlns:a16="http://schemas.microsoft.com/office/drawing/2014/main" val="20006"/>
                    </a:ext>
                  </a:extLst>
                </a:gridCol>
                <a:gridCol w="629561">
                  <a:extLst>
                    <a:ext uri="{9D8B030D-6E8A-4147-A177-3AD203B41FA5}">
                      <a16:colId xmlns:a16="http://schemas.microsoft.com/office/drawing/2014/main" val="20007"/>
                    </a:ext>
                  </a:extLst>
                </a:gridCol>
              </a:tblGrid>
              <a:tr h="103793">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Main Activity </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Main Outputs &amp; Milestones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2017</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2018</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2019</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2020</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2021</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2022</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03793">
                <a:tc rowSpan="9">
                  <a:txBody>
                    <a:bodyPr/>
                    <a:lstStyle/>
                    <a:p>
                      <a:pPr marL="0" marR="0" algn="l">
                        <a:lnSpc>
                          <a:spcPct val="115000"/>
                        </a:lnSpc>
                        <a:spcBef>
                          <a:spcPts val="0"/>
                        </a:spcBef>
                        <a:spcAft>
                          <a:spcPts val="0"/>
                        </a:spcAft>
                      </a:pPr>
                      <a:r>
                        <a:rPr lang="en-US" sz="700" baseline="0" dirty="0">
                          <a:latin typeface="+mj-lt"/>
                        </a:rPr>
                        <a:t>Gender transformative approaches</a:t>
                      </a:r>
                      <a:endParaRPr lang="en-US" sz="700" dirty="0">
                        <a:latin typeface="+mj-lt"/>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700" u="sng" dirty="0">
                          <a:effectLst/>
                          <a:latin typeface="+mj-lt"/>
                          <a:ea typeface="Arial Unicode MS" panose="020B0604020202020204" pitchFamily="34" charset="-128"/>
                          <a:cs typeface="Arial Unicode MS" panose="020B0604020202020204" pitchFamily="34" charset="-128"/>
                        </a:rPr>
                        <a:t>Key activities</a:t>
                      </a:r>
                      <a:r>
                        <a:rPr lang="en-US" sz="700" u="sng" baseline="0" dirty="0">
                          <a:effectLst/>
                          <a:latin typeface="+mj-lt"/>
                          <a:ea typeface="Arial Unicode MS" panose="020B0604020202020204" pitchFamily="34" charset="-128"/>
                          <a:cs typeface="Arial Unicode MS" panose="020B0604020202020204" pitchFamily="34" charset="-128"/>
                        </a:rPr>
                        <a:t> and outputs</a:t>
                      </a: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r h="72389">
                <a:tc vMerge="1">
                  <a:txBody>
                    <a:bodyPr/>
                    <a:lstStyle/>
                    <a:p>
                      <a:endParaRPr lang="en-US"/>
                    </a:p>
                  </a:txBody>
                  <a:tcPr/>
                </a:tc>
                <a:tc>
                  <a:txBody>
                    <a:bodyPr/>
                    <a:lstStyle/>
                    <a:p>
                      <a:pPr marL="0" marR="0">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1) Identification of entry points and implications of using livestock for empowerment/transformation</a:t>
                      </a:r>
                      <a:r>
                        <a:rPr lang="en-US" sz="700" baseline="0" dirty="0">
                          <a:effectLst/>
                          <a:latin typeface="+mj-lt"/>
                          <a:ea typeface="Arial Unicode MS" panose="020B0604020202020204" pitchFamily="34" charset="-128"/>
                          <a:cs typeface="Arial Unicode MS" panose="020B0604020202020204" pitchFamily="34" charset="-128"/>
                        </a:rPr>
                        <a:t> and development of a framework based on species to be used as a means to influence livestock development</a:t>
                      </a: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Discovery</a:t>
                      </a:r>
                    </a:p>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Delivery</a:t>
                      </a: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118425">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700" dirty="0">
                          <a:effectLst/>
                          <a:latin typeface="+mj-lt"/>
                          <a:ea typeface="Arial Unicode MS" panose="020B0604020202020204" pitchFamily="34" charset="-128"/>
                          <a:cs typeface="Arial Unicode MS" panose="020B0604020202020204" pitchFamily="34" charset="-128"/>
                        </a:rPr>
                        <a:t>2) </a:t>
                      </a:r>
                      <a:r>
                        <a:rPr lang="en-US" sz="700" dirty="0" err="1">
                          <a:effectLst/>
                          <a:latin typeface="+mj-lt"/>
                          <a:ea typeface="Arial Unicode MS" panose="020B0604020202020204" pitchFamily="34" charset="-128"/>
                          <a:cs typeface="Arial Unicode MS" panose="020B0604020202020204" pitchFamily="34" charset="-128"/>
                        </a:rPr>
                        <a:t>Finalisation</a:t>
                      </a:r>
                      <a:r>
                        <a:rPr lang="en-US" sz="700" dirty="0">
                          <a:effectLst/>
                          <a:latin typeface="+mj-lt"/>
                          <a:ea typeface="Arial Unicode MS" panose="020B0604020202020204" pitchFamily="34" charset="-128"/>
                          <a:cs typeface="Arial Unicode MS" panose="020B0604020202020204" pitchFamily="34" charset="-128"/>
                        </a:rPr>
                        <a:t> of the WELI methodology and paper</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Discovery</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Delivery </a:t>
                      </a: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no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0">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700" dirty="0">
                          <a:effectLst/>
                          <a:latin typeface="+mj-lt"/>
                          <a:ea typeface="Arial Unicode MS" panose="020B0604020202020204" pitchFamily="34" charset="-128"/>
                          <a:cs typeface="Arial Unicode MS" panose="020B0604020202020204" pitchFamily="34" charset="-128"/>
                        </a:rPr>
                        <a:t>3) Testing and evaluation of framework, in at least 2 priority countries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700" dirty="0">
                          <a:effectLst/>
                          <a:latin typeface="+mj-lt"/>
                          <a:ea typeface="Arial Unicode MS" panose="020B0604020202020204" pitchFamily="34" charset="-128"/>
                          <a:cs typeface="Arial Unicode MS" panose="020B0604020202020204" pitchFamily="34" charset="-128"/>
                        </a:rPr>
                        <a:t>Delivery</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marR="0" algn="ctr">
                        <a:lnSpc>
                          <a:spcPct val="115000"/>
                        </a:lnSpc>
                        <a:spcBef>
                          <a:spcPts val="0"/>
                        </a:spcBef>
                        <a:spcAft>
                          <a:spcPts val="0"/>
                        </a:spcAft>
                      </a:pPr>
                      <a:r>
                        <a:rPr lang="en-US" sz="700" kern="1200" dirty="0">
                          <a:solidFill>
                            <a:schemeClr val="tx1"/>
                          </a:solidFill>
                          <a:effectLst/>
                          <a:latin typeface="+mn-lt"/>
                          <a:ea typeface="Arial Unicode MS" panose="020B0604020202020204" pitchFamily="34" charset="-128"/>
                          <a:cs typeface="Arial Unicode MS" panose="020B0604020202020204" pitchFamily="34" charset="-128"/>
                        </a:rPr>
                        <a:t>Scaling</a:t>
                      </a: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0010"/>
                  </a:ext>
                </a:extLst>
              </a:tr>
              <a:tr h="0">
                <a:tc vMerge="1">
                  <a:txBody>
                    <a:bodyPr/>
                    <a:lstStyle/>
                    <a:p>
                      <a:endParaRPr lang="en-US"/>
                    </a:p>
                  </a:txBody>
                  <a:tcPr/>
                </a:tc>
                <a:tc>
                  <a:txBody>
                    <a:bodyPr/>
                    <a:lstStyle/>
                    <a:p>
                      <a:pPr marL="0" marR="0">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4) Synthesis and dissemination </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Scaling</a:t>
                      </a:r>
                    </a:p>
                  </a:txBody>
                  <a:tcPr marL="3429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0004"/>
                  </a:ext>
                </a:extLst>
              </a:tr>
              <a:tr h="125890">
                <a:tc vMerge="1">
                  <a:txBody>
                    <a:bodyPr/>
                    <a:lstStyle/>
                    <a:p>
                      <a:endParaRPr lang="en-US"/>
                    </a:p>
                  </a:txBody>
                  <a:tcPr/>
                </a:tc>
                <a:tc>
                  <a:txBody>
                    <a:bodyPr/>
                    <a:lstStyle/>
                    <a:p>
                      <a:pPr marL="0" marR="0">
                        <a:lnSpc>
                          <a:spcPct val="115000"/>
                        </a:lnSpc>
                        <a:spcBef>
                          <a:spcPts val="0"/>
                        </a:spcBef>
                        <a:spcAft>
                          <a:spcPts val="0"/>
                        </a:spcAft>
                      </a:pPr>
                      <a:r>
                        <a:rPr lang="en-US" sz="700" u="sng" dirty="0">
                          <a:effectLst/>
                          <a:latin typeface="+mj-lt"/>
                          <a:ea typeface="Arial Unicode MS" panose="020B0604020202020204" pitchFamily="34" charset="-128"/>
                          <a:cs typeface="Arial Unicode MS" panose="020B0604020202020204" pitchFamily="34" charset="-128"/>
                        </a:rPr>
                        <a:t>Milestones</a:t>
                      </a: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5"/>
                  </a:ext>
                </a:extLst>
              </a:tr>
              <a:tr h="115305">
                <a:tc vMerge="1">
                  <a:txBody>
                    <a:bodyPr/>
                    <a:lstStyle/>
                    <a:p>
                      <a:endParaRPr lang="en-US"/>
                    </a:p>
                  </a:txBody>
                  <a:tcPr/>
                </a:tc>
                <a:tc>
                  <a:txBody>
                    <a:bodyPr/>
                    <a:lstStyle/>
                    <a:p>
                      <a:pPr marL="0" marR="0">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A) WELI paper and tool published</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3793">
                <a:tc vMerge="1">
                  <a:txBody>
                    <a:bodyPr/>
                    <a:lstStyle/>
                    <a:p>
                      <a:endParaRPr lang="en-US"/>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700" dirty="0">
                          <a:effectLst/>
                          <a:latin typeface="+mj-lt"/>
                          <a:ea typeface="Arial Unicode MS" panose="020B0604020202020204" pitchFamily="34" charset="-128"/>
                          <a:cs typeface="Arial Unicode MS" panose="020B0604020202020204" pitchFamily="34" charset="-128"/>
                        </a:rPr>
                        <a:t>B) Framework published </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X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 </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106005">
                <a:tc vMerge="1">
                  <a:txBody>
                    <a:bodyPr/>
                    <a:lstStyle/>
                    <a:p>
                      <a:endParaRPr lang="en-US"/>
                    </a:p>
                  </a:txBody>
                  <a:tcPr/>
                </a:tc>
                <a:tc>
                  <a:txBody>
                    <a:bodyPr/>
                    <a:lstStyle/>
                    <a:p>
                      <a:pPr marL="0" marR="0">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C) Selected publications on gender transformative approaches</a:t>
                      </a: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X</a:t>
                      </a:r>
                    </a:p>
                  </a:txBody>
                  <a:tcPr marL="34290" marR="0" marT="0" marB="0" anchor="ctr">
                    <a:lnL>
                      <a:noFill/>
                    </a:lnL>
                    <a:lnR>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1"/>
                  </a:ext>
                </a:extLst>
              </a:tr>
              <a:tr h="61648">
                <a:tc>
                  <a:txBody>
                    <a:bodyPr/>
                    <a:lstStyle/>
                    <a:p>
                      <a:pPr marL="0" marR="0" algn="l">
                        <a:lnSpc>
                          <a:spcPct val="115000"/>
                        </a:lnSpc>
                        <a:spcBef>
                          <a:spcPts val="0"/>
                        </a:spcBef>
                        <a:spcAft>
                          <a:spcPts val="0"/>
                        </a:spcAft>
                      </a:pPr>
                      <a:endParaRPr lang="en-US" sz="700" dirty="0">
                        <a:latin typeface="+mj-lt"/>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D) </a:t>
                      </a:r>
                      <a:r>
                        <a:rPr lang="en-US" sz="700" kern="1200" dirty="0">
                          <a:solidFill>
                            <a:schemeClr val="tx1"/>
                          </a:solidFill>
                          <a:effectLst/>
                          <a:latin typeface="+mn-lt"/>
                          <a:ea typeface="Arial Unicode MS" panose="020B0604020202020204" pitchFamily="34" charset="-128"/>
                          <a:cs typeface="Arial Unicode MS" panose="020B0604020202020204" pitchFamily="34" charset="-128"/>
                        </a:rPr>
                        <a:t>National and international development agencies and policymakers use evidence on GTA to guide their priority  setting and investments</a:t>
                      </a: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w="12700" cap="flat" cmpd="sng" algn="ctr">
                      <a:solidFill>
                        <a:schemeClr val="tx1"/>
                      </a:solidFill>
                      <a:prstDash val="solid"/>
                      <a:round/>
                      <a:headEnd type="none" w="med" len="med"/>
                      <a:tailEnd type="none" w="med" len="med"/>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endParaRPr lang="en-US" sz="700" dirty="0">
                        <a:effectLst/>
                        <a:latin typeface="+mj-lt"/>
                        <a:ea typeface="Arial Unicode MS" panose="020B0604020202020204" pitchFamily="34" charset="-128"/>
                        <a:cs typeface="Arial Unicode MS" panose="020B0604020202020204" pitchFamily="34" charset="-128"/>
                      </a:endParaRPr>
                    </a:p>
                  </a:txBody>
                  <a:tcPr marL="34290" marR="0" marT="0" marB="0" anchor="ctr">
                    <a:lnL>
                      <a:noFill/>
                    </a:lnL>
                    <a:lnR>
                      <a:noFill/>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700" dirty="0">
                          <a:effectLst/>
                          <a:latin typeface="+mj-lt"/>
                          <a:ea typeface="Arial Unicode MS" panose="020B0604020202020204" pitchFamily="34" charset="-128"/>
                          <a:cs typeface="Arial Unicode MS" panose="020B0604020202020204" pitchFamily="34" charset="-128"/>
                        </a:rPr>
                        <a:t>X</a:t>
                      </a:r>
                    </a:p>
                  </a:txBody>
                  <a:tcPr marL="34290" marR="0" marT="0" marB="0" anchor="ctr">
                    <a:lnL>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87095426"/>
                  </a:ext>
                </a:extLst>
              </a:tr>
            </a:tbl>
          </a:graphicData>
        </a:graphic>
      </p:graphicFrame>
      <p:sp>
        <p:nvSpPr>
          <p:cNvPr id="5" name="Text Placeholder 1"/>
          <p:cNvSpPr txBox="1">
            <a:spLocks/>
          </p:cNvSpPr>
          <p:nvPr/>
        </p:nvSpPr>
        <p:spPr>
          <a:xfrm>
            <a:off x="838200" y="17318"/>
            <a:ext cx="8214356" cy="1143000"/>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CoA 2, Product line 2: </a:t>
            </a:r>
            <a:r>
              <a:rPr lang="en-GB" dirty="0"/>
              <a:t>Gender transformative approaches</a:t>
            </a:r>
            <a:endParaRPr lang="en-US" dirty="0"/>
          </a:p>
          <a:p>
            <a:pPr marL="0" indent="0">
              <a:buNone/>
            </a:pPr>
            <a:endParaRPr lang="en-US" dirty="0"/>
          </a:p>
          <a:p>
            <a:pPr marL="0" indent="0">
              <a:buNone/>
            </a:pPr>
            <a:endParaRPr lang="en-US" dirty="0"/>
          </a:p>
        </p:txBody>
      </p:sp>
      <p:sp>
        <p:nvSpPr>
          <p:cNvPr id="13" name="TextBox 12"/>
          <p:cNvSpPr txBox="1"/>
          <p:nvPr/>
        </p:nvSpPr>
        <p:spPr>
          <a:xfrm>
            <a:off x="685799" y="3048000"/>
            <a:ext cx="1986728" cy="1938992"/>
          </a:xfrm>
          <a:prstGeom prst="rect">
            <a:avLst/>
          </a:prstGeom>
          <a:noFill/>
          <a:ln>
            <a:solidFill>
              <a:schemeClr val="accent1"/>
            </a:solidFill>
          </a:ln>
        </p:spPr>
        <p:txBody>
          <a:bodyPr wrap="square" rtlCol="0">
            <a:spAutoFit/>
          </a:bodyPr>
          <a:lstStyle/>
          <a:p>
            <a:r>
              <a:rPr lang="en-US" sz="1000" b="1" dirty="0"/>
              <a:t>Main outputs:</a:t>
            </a:r>
          </a:p>
          <a:p>
            <a:pPr marL="171450" indent="-171450">
              <a:buFont typeface="Arial" charset="0"/>
              <a:buChar char="•"/>
            </a:pPr>
            <a:r>
              <a:rPr lang="en-US" sz="1000" dirty="0"/>
              <a:t>Women Empowerment in Livestock Index (WELI) tool developed and used to learn on empowerment pathways through livestock interventions</a:t>
            </a:r>
          </a:p>
          <a:p>
            <a:pPr marL="171450" indent="-171450">
              <a:buFont typeface="Arial" charset="0"/>
              <a:buChar char="•"/>
            </a:pPr>
            <a:r>
              <a:rPr lang="en-US" sz="1000" dirty="0"/>
              <a:t>How uptake of these innovations affect and transform gender relations and norms</a:t>
            </a:r>
          </a:p>
          <a:p>
            <a:pPr marL="171450" indent="-171450">
              <a:buFont typeface="Arial" charset="0"/>
              <a:buChar char="•"/>
            </a:pPr>
            <a:endParaRPr lang="en-US" sz="1000" dirty="0"/>
          </a:p>
          <a:p>
            <a:endParaRPr lang="en-US" sz="1000" dirty="0"/>
          </a:p>
        </p:txBody>
      </p:sp>
      <p:sp>
        <p:nvSpPr>
          <p:cNvPr id="14" name="TextBox 13"/>
          <p:cNvSpPr txBox="1"/>
          <p:nvPr/>
        </p:nvSpPr>
        <p:spPr>
          <a:xfrm>
            <a:off x="2743200" y="4969857"/>
            <a:ext cx="2606039" cy="1631216"/>
          </a:xfrm>
          <a:prstGeom prst="rect">
            <a:avLst/>
          </a:prstGeom>
          <a:noFill/>
          <a:ln>
            <a:solidFill>
              <a:schemeClr val="accent1"/>
            </a:solidFill>
          </a:ln>
        </p:spPr>
        <p:txBody>
          <a:bodyPr wrap="square" rtlCol="0">
            <a:spAutoFit/>
          </a:bodyPr>
          <a:lstStyle/>
          <a:p>
            <a:r>
              <a:rPr lang="en-US" sz="1000" b="1" dirty="0"/>
              <a:t>Who is involved:</a:t>
            </a:r>
          </a:p>
          <a:p>
            <a:r>
              <a:rPr lang="en-US" sz="1000" dirty="0"/>
              <a:t>Lead scientists: Alessandra Galie, Nicoline de Haan, Annet Mulema</a:t>
            </a:r>
          </a:p>
          <a:p>
            <a:endParaRPr lang="en-US" sz="1000" i="1" dirty="0"/>
          </a:p>
          <a:p>
            <a:r>
              <a:rPr lang="en-US" sz="1000" dirty="0"/>
              <a:t>CRP partners:</a:t>
            </a:r>
          </a:p>
          <a:p>
            <a:r>
              <a:rPr lang="en-US" sz="1000" dirty="0"/>
              <a:t>ILRI, ICARDA, CIAT</a:t>
            </a:r>
          </a:p>
          <a:p>
            <a:endParaRPr lang="en-US" sz="1000" dirty="0"/>
          </a:p>
          <a:p>
            <a:r>
              <a:rPr lang="en-US" sz="1000" dirty="0"/>
              <a:t>Collaborators:</a:t>
            </a:r>
          </a:p>
          <a:p>
            <a:r>
              <a:rPr lang="en-US" sz="1000" dirty="0"/>
              <a:t>IFPRI, </a:t>
            </a:r>
            <a:r>
              <a:rPr lang="en-US" sz="1000" dirty="0" err="1"/>
              <a:t>Worldfish</a:t>
            </a:r>
            <a:r>
              <a:rPr lang="en-US" sz="1000" dirty="0"/>
              <a:t> </a:t>
            </a:r>
          </a:p>
          <a:p>
            <a:endParaRPr lang="en-US" sz="1000" i="1" dirty="0"/>
          </a:p>
        </p:txBody>
      </p:sp>
      <p:sp>
        <p:nvSpPr>
          <p:cNvPr id="15" name="TextBox 14"/>
          <p:cNvSpPr txBox="1"/>
          <p:nvPr/>
        </p:nvSpPr>
        <p:spPr>
          <a:xfrm>
            <a:off x="4982429" y="2971800"/>
            <a:ext cx="3628103" cy="1785104"/>
          </a:xfrm>
          <a:prstGeom prst="rect">
            <a:avLst/>
          </a:prstGeom>
          <a:solidFill>
            <a:schemeClr val="bg1"/>
          </a:solidFill>
          <a:ln>
            <a:solidFill>
              <a:schemeClr val="accent1"/>
            </a:solidFill>
          </a:ln>
        </p:spPr>
        <p:txBody>
          <a:bodyPr wrap="square" rtlCol="0">
            <a:spAutoFit/>
          </a:bodyPr>
          <a:lstStyle/>
          <a:p>
            <a:r>
              <a:rPr lang="en-US" sz="1000" b="1" dirty="0">
                <a:latin typeface="Calibri" charset="0"/>
                <a:ea typeface="Calibri" charset="0"/>
                <a:cs typeface="Calibri" charset="0"/>
              </a:rPr>
              <a:t>To implement it:</a:t>
            </a:r>
          </a:p>
          <a:p>
            <a:r>
              <a:rPr lang="en-US" sz="1000" dirty="0">
                <a:latin typeface="Calibri" charset="0"/>
                <a:ea typeface="Calibri" charset="0"/>
                <a:cs typeface="Calibri" charset="0"/>
              </a:rPr>
              <a:t>Key W3/bilateral projects:</a:t>
            </a:r>
          </a:p>
          <a:p>
            <a:pPr marL="171450" indent="-171450">
              <a:buFontTx/>
              <a:buChar char="-"/>
            </a:pPr>
            <a:r>
              <a:rPr lang="en-US" sz="1000" dirty="0">
                <a:latin typeface="Calibri" charset="0"/>
                <a:ea typeface="Calibri" charset="0"/>
                <a:cs typeface="Calibri" charset="0"/>
              </a:rPr>
              <a:t>GAAP2, More Milk </a:t>
            </a:r>
          </a:p>
          <a:p>
            <a:pPr marL="171450" indent="-171450">
              <a:buFontTx/>
              <a:buChar char="-"/>
            </a:pPr>
            <a:r>
              <a:rPr lang="en-US" sz="1000" dirty="0">
                <a:latin typeface="Calibri" charset="0"/>
                <a:ea typeface="Calibri" charset="0"/>
                <a:cs typeface="Calibri" charset="0"/>
              </a:rPr>
              <a:t>ACGG</a:t>
            </a:r>
          </a:p>
          <a:p>
            <a:pPr marL="171450" indent="-171450">
              <a:buFontTx/>
              <a:buChar char="-"/>
            </a:pPr>
            <a:r>
              <a:rPr lang="en-US" sz="1000" dirty="0">
                <a:latin typeface="Calibri" charset="0"/>
                <a:ea typeface="Calibri" charset="0"/>
                <a:cs typeface="Calibri" charset="0"/>
              </a:rPr>
              <a:t>BMGF Livestock Masterplans </a:t>
            </a:r>
          </a:p>
          <a:p>
            <a:endParaRPr lang="en-US" sz="1000" i="1" dirty="0">
              <a:latin typeface="Calibri" charset="0"/>
              <a:ea typeface="Calibri" charset="0"/>
              <a:cs typeface="Calibri" charset="0"/>
            </a:endParaRPr>
          </a:p>
          <a:p>
            <a:r>
              <a:rPr lang="en-US" sz="1000" i="1" dirty="0">
                <a:latin typeface="Calibri" charset="0"/>
                <a:ea typeface="Calibri" charset="0"/>
                <a:cs typeface="Calibri" charset="0"/>
              </a:rPr>
              <a:t>W1/2 activities</a:t>
            </a:r>
            <a:r>
              <a:rPr lang="en-US" sz="1000" dirty="0">
                <a:latin typeface="Calibri" charset="0"/>
                <a:ea typeface="Calibri" charset="0"/>
                <a:cs typeface="Calibri" charset="0"/>
              </a:rPr>
              <a:t>: cross- sites and cross- species analysis; synthesis and dissemination</a:t>
            </a:r>
          </a:p>
          <a:p>
            <a:r>
              <a:rPr lang="en-US" sz="1000" dirty="0">
                <a:latin typeface="Calibri" charset="0"/>
                <a:ea typeface="Calibri" charset="0"/>
                <a:cs typeface="Calibri" charset="0"/>
              </a:rPr>
              <a:t>WELI testing with CIAT </a:t>
            </a:r>
          </a:p>
          <a:p>
            <a:endParaRPr lang="en-US" sz="1000" dirty="0">
              <a:latin typeface="Calibri" charset="0"/>
              <a:ea typeface="Calibri" charset="0"/>
              <a:cs typeface="Calibri" charset="0"/>
            </a:endParaRPr>
          </a:p>
          <a:p>
            <a:r>
              <a:rPr lang="en-US" sz="1000" i="1" dirty="0">
                <a:latin typeface="Calibri" charset="0"/>
                <a:ea typeface="Calibri" charset="0"/>
                <a:cs typeface="Calibri" charset="0"/>
              </a:rPr>
              <a:t>Other CRPs</a:t>
            </a:r>
            <a:r>
              <a:rPr lang="en-US" sz="1000" dirty="0">
                <a:latin typeface="Calibri" charset="0"/>
                <a:ea typeface="Calibri" charset="0"/>
                <a:cs typeface="Calibri" charset="0"/>
              </a:rPr>
              <a:t>: PIM- gender platform</a:t>
            </a:r>
          </a:p>
        </p:txBody>
      </p:sp>
    </p:spTree>
    <p:extLst>
      <p:ext uri="{BB962C8B-B14F-4D97-AF65-F5344CB8AC3E}">
        <p14:creationId xmlns:p14="http://schemas.microsoft.com/office/powerpoint/2010/main" val="522560103"/>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heme/theme1.xml><?xml version="1.0" encoding="utf-8"?>
<a:theme xmlns:a="http://schemas.openxmlformats.org/drawingml/2006/main" name="livestockfish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livestockcrp_template_ppt" id="{E1764F3D-B1A1-43C9-BCBB-F21A16E6FEA3}" vid="{A3E826E9-A3A8-4606-A01B-C1B4E4E5C10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8f3fd67c2581899dd3ce3ce4f3036a0a">
  <xsd:schema xmlns:xsd="http://www.w3.org/2001/XMLSchema" xmlns:xs="http://www.w3.org/2001/XMLSchema" xmlns:p="http://schemas.microsoft.com/office/2006/metadata/properties" xmlns:ns2="9f5e9607-a28b-487e-b093-da60e75ee109" targetNamespace="http://schemas.microsoft.com/office/2006/metadata/properties" ma:root="true" ma:fieldsID="7bab1580e1166506c132b14b5bd181b3"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079E4C7-076F-4F08-A35D-FFC7A5736B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FB85590-8B73-4576-93CE-79ECAF74AFCD}">
  <ds:schemaRefs>
    <ds:schemaRef ds:uri="http://schemas.microsoft.com/office/2006/documentManagement/types"/>
    <ds:schemaRef ds:uri="http://schemas.openxmlformats.org/package/2006/metadata/core-properties"/>
    <ds:schemaRef ds:uri="http://purl.org/dc/elements/1.1/"/>
    <ds:schemaRef ds:uri="http://www.w3.org/XML/1998/namespace"/>
    <ds:schemaRef ds:uri="http://purl.org/dc/terms/"/>
    <ds:schemaRef ds:uri="http://schemas.microsoft.com/office/2006/metadata/properties"/>
    <ds:schemaRef ds:uri="http://schemas.microsoft.com/office/infopath/2007/PartnerControls"/>
    <ds:schemaRef ds:uri="9f5e9607-a28b-487e-b093-da60e75ee109"/>
    <ds:schemaRef ds:uri="http://purl.org/dc/dcmitype/"/>
  </ds:schemaRefs>
</ds:datastoreItem>
</file>

<file path=customXml/itemProps3.xml><?xml version="1.0" encoding="utf-8"?>
<ds:datastoreItem xmlns:ds="http://schemas.openxmlformats.org/officeDocument/2006/customXml" ds:itemID="{239CAA18-B8ED-4A5F-AE1D-7FAA1652DFD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livestockcrp_powerpoint_template</Template>
  <TotalTime>0</TotalTime>
  <Words>4255</Words>
  <Application>Microsoft Office PowerPoint</Application>
  <PresentationFormat>On-screen Show (4:3)</PresentationFormat>
  <Paragraphs>793</Paragraphs>
  <Slides>23</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 Unicode MS</vt:lpstr>
      <vt:lpstr>Arial</vt:lpstr>
      <vt:lpstr>Calibri</vt:lpstr>
      <vt:lpstr>Times New Roman</vt:lpstr>
      <vt:lpstr>Wingdings</vt:lpstr>
      <vt:lpstr>livestockfish_powerpoint_template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cp:lastPrinted>2017-12-06T04:57:32Z</cp:lastPrinted>
  <dcterms:created xsi:type="dcterms:W3CDTF">2017-11-08T11:35:39Z</dcterms:created>
  <dcterms:modified xsi:type="dcterms:W3CDTF">2017-12-11T09:30:26Z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